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4D045CC-4CCA-44D8-A0F7-90E1C9FEC319}">
  <a:tblStyle styleId="{14D045CC-4CCA-44D8-A0F7-90E1C9FEC319}"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2"/>
  </p:normalViewPr>
  <p:slideViewPr>
    <p:cSldViewPr snapToGrid="0">
      <p:cViewPr varScale="1">
        <p:scale>
          <a:sx n="150" d="100"/>
          <a:sy n="150" d="100"/>
        </p:scale>
        <p:origin x="544" y="1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 name="Google Shape;10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 name="Google Shape;11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711b52de72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711b52de7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711b52de72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711b52de72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711b52de72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711b52de72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 name="Google Shape;14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711b52de72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711b52de7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 name="Google Shape;172;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 name="Google Shape;178;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 name="Google Shape;186;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711b52de72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711b52de7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7" name="Google Shape;217;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 name="Google Shape;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 name="Google Shape;7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5" name="Google Shape;45;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2"/>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2"/>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9" name="Google Shape;4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
        <p:cNvGrpSpPr/>
        <p:nvPr/>
      </p:nvGrpSpPr>
      <p:grpSpPr>
        <a:xfrm>
          <a:off x="0" y="0"/>
          <a:ext cx="0" cy="0"/>
          <a:chOff x="0" y="0"/>
          <a:chExt cx="0" cy="0"/>
        </a:xfrm>
      </p:grpSpPr>
      <p:sp>
        <p:nvSpPr>
          <p:cNvPr id="21" name="Google Shape;21;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 name="Google Shape;24;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8" name="Google Shape;28;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9" name="Google Shape;29;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2" name="Google Shape;32;p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3" name="Google Shape;33;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6" name="Google Shape;36;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1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0" name="Google Shape;40;p1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1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2" name="Google Shape;42;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drive.google.com/file/d/1zWaSKFJM7uMBhxfGV8sVVYfQy9-CDejL/view" TargetMode="External"/><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13.jp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732975"/>
            <a:ext cx="8520600" cy="16887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r>
              <a:rPr lang="en-GB" sz="3700">
                <a:latin typeface="Times New Roman"/>
                <a:ea typeface="Times New Roman"/>
                <a:cs typeface="Times New Roman"/>
                <a:sym typeface="Times New Roman"/>
              </a:rPr>
              <a:t>Cloud-Enabled IoT Based Home Incubation System</a:t>
            </a:r>
            <a:endParaRPr sz="3700">
              <a:latin typeface="Times New Roman"/>
              <a:ea typeface="Times New Roman"/>
              <a:cs typeface="Times New Roman"/>
              <a:sym typeface="Times New Roman"/>
            </a:endParaRPr>
          </a:p>
        </p:txBody>
      </p:sp>
      <p:sp>
        <p:nvSpPr>
          <p:cNvPr id="55" name="Google Shape;55;p13"/>
          <p:cNvSpPr txBox="1">
            <a:spLocks noGrp="1"/>
          </p:cNvSpPr>
          <p:nvPr>
            <p:ph type="subTitle" idx="1"/>
          </p:nvPr>
        </p:nvSpPr>
        <p:spPr>
          <a:xfrm>
            <a:off x="311700" y="3606150"/>
            <a:ext cx="8520600" cy="1246200"/>
          </a:xfrm>
          <a:prstGeom prst="rect">
            <a:avLst/>
          </a:prstGeom>
          <a:noFill/>
          <a:ln>
            <a:noFill/>
          </a:ln>
        </p:spPr>
        <p:txBody>
          <a:bodyPr spcFirstLastPara="1" wrap="square" lIns="91425" tIns="91425" rIns="91425" bIns="91425" anchor="t" anchorCtr="0">
            <a:noAutofit/>
          </a:bodyPr>
          <a:lstStyle/>
          <a:p>
            <a:pPr marL="0" lvl="0" indent="0" algn="ctr" rtl="0">
              <a:lnSpc>
                <a:spcPct val="80000"/>
              </a:lnSpc>
              <a:spcBef>
                <a:spcPts val="0"/>
              </a:spcBef>
              <a:spcAft>
                <a:spcPts val="0"/>
              </a:spcAft>
              <a:buSzPts val="440"/>
              <a:buNone/>
            </a:pPr>
            <a:endParaRPr sz="1520" dirty="0">
              <a:latin typeface="Times New Roman"/>
              <a:ea typeface="Times New Roman"/>
              <a:cs typeface="Times New Roman"/>
              <a:sym typeface="Times New Roman"/>
            </a:endParaRPr>
          </a:p>
          <a:p>
            <a:pPr marL="0" lvl="0" indent="0" algn="ctr" rtl="0">
              <a:lnSpc>
                <a:spcPct val="80000"/>
              </a:lnSpc>
              <a:spcBef>
                <a:spcPts val="0"/>
              </a:spcBef>
              <a:spcAft>
                <a:spcPts val="0"/>
              </a:spcAft>
              <a:buSzPts val="440"/>
              <a:buNone/>
            </a:pPr>
            <a:r>
              <a:rPr lang="en-GB" sz="1520" dirty="0">
                <a:latin typeface="Times New Roman"/>
                <a:ea typeface="Times New Roman"/>
                <a:cs typeface="Times New Roman"/>
                <a:sym typeface="Times New Roman"/>
              </a:rPr>
              <a:t>Borra Umesh Chandra (RA2011044010014)</a:t>
            </a:r>
          </a:p>
          <a:p>
            <a:pPr marL="0" lvl="0" indent="0" algn="ctr" rtl="0">
              <a:lnSpc>
                <a:spcPct val="80000"/>
              </a:lnSpc>
              <a:spcBef>
                <a:spcPts val="0"/>
              </a:spcBef>
              <a:spcAft>
                <a:spcPts val="0"/>
              </a:spcAft>
              <a:buSzPts val="440"/>
              <a:buNone/>
            </a:pPr>
            <a:endParaRPr sz="1520" dirty="0">
              <a:latin typeface="Times New Roman"/>
              <a:ea typeface="Times New Roman"/>
              <a:cs typeface="Times New Roman"/>
              <a:sym typeface="Times New Roman"/>
            </a:endParaRPr>
          </a:p>
          <a:p>
            <a:pPr marL="0" lvl="0" indent="0" algn="ctr" rtl="0">
              <a:lnSpc>
                <a:spcPct val="80000"/>
              </a:lnSpc>
              <a:spcBef>
                <a:spcPts val="0"/>
              </a:spcBef>
              <a:spcAft>
                <a:spcPts val="0"/>
              </a:spcAft>
              <a:buSzPts val="440"/>
              <a:buNone/>
            </a:pPr>
            <a:r>
              <a:rPr lang="en-GB" sz="1520" dirty="0">
                <a:latin typeface="Times New Roman"/>
                <a:ea typeface="Times New Roman"/>
                <a:cs typeface="Times New Roman"/>
                <a:sym typeface="Times New Roman"/>
              </a:rPr>
              <a:t>Guide - </a:t>
            </a:r>
            <a:r>
              <a:rPr lang="en-GB" sz="1520" dirty="0" err="1">
                <a:latin typeface="Times New Roman"/>
                <a:ea typeface="Times New Roman"/>
                <a:cs typeface="Times New Roman"/>
                <a:sym typeface="Times New Roman"/>
              </a:rPr>
              <a:t>Dr.Vinoth</a:t>
            </a:r>
            <a:r>
              <a:rPr lang="en-GB" sz="1520" dirty="0">
                <a:latin typeface="Times New Roman"/>
                <a:ea typeface="Times New Roman"/>
                <a:cs typeface="Times New Roman"/>
                <a:sym typeface="Times New Roman"/>
              </a:rPr>
              <a:t> Kumar B Sir</a:t>
            </a:r>
            <a:endParaRPr sz="1520" dirty="0">
              <a:latin typeface="Times New Roman"/>
              <a:ea typeface="Times New Roman"/>
              <a:cs typeface="Times New Roman"/>
              <a:sym typeface="Times New Roman"/>
            </a:endParaRPr>
          </a:p>
        </p:txBody>
      </p:sp>
      <p:pic>
        <p:nvPicPr>
          <p:cNvPr id="57" name="Google Shape;57;p13"/>
          <p:cNvPicPr preferRelativeResize="0"/>
          <p:nvPr/>
        </p:nvPicPr>
        <p:blipFill rotWithShape="1">
          <a:blip r:embed="rId3">
            <a:alphaModFix/>
          </a:blip>
          <a:srcRect/>
          <a:stretch/>
        </p:blipFill>
        <p:spPr>
          <a:xfrm>
            <a:off x="3055025" y="2462800"/>
            <a:ext cx="2683150" cy="1246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2"/>
          <p:cNvSpPr txBox="1">
            <a:spLocks noGrp="1"/>
          </p:cNvSpPr>
          <p:nvPr>
            <p:ph type="title"/>
          </p:nvPr>
        </p:nvSpPr>
        <p:spPr>
          <a:xfrm>
            <a:off x="398675" y="84750"/>
            <a:ext cx="7833000" cy="624600"/>
          </a:xfrm>
          <a:prstGeom prst="rect">
            <a:avLst/>
          </a:prstGeom>
          <a:noFill/>
          <a:ln>
            <a:noFill/>
          </a:ln>
        </p:spPr>
        <p:txBody>
          <a:bodyPr spcFirstLastPara="1" wrap="square" lIns="91425" tIns="91425" rIns="91425" bIns="91425" anchor="ctr" anchorCtr="0">
            <a:normAutofit fontScale="90000"/>
          </a:bodyPr>
          <a:lstStyle/>
          <a:p>
            <a:pPr marL="0" lvl="0" indent="0" algn="ctr" rtl="0">
              <a:lnSpc>
                <a:spcPct val="100000"/>
              </a:lnSpc>
              <a:spcBef>
                <a:spcPts val="0"/>
              </a:spcBef>
              <a:spcAft>
                <a:spcPts val="0"/>
              </a:spcAft>
              <a:buSzPct val="111111"/>
              <a:buNone/>
            </a:pPr>
            <a:r>
              <a:rPr lang="en-GB">
                <a:latin typeface="Times New Roman"/>
                <a:ea typeface="Times New Roman"/>
                <a:cs typeface="Times New Roman"/>
                <a:sym typeface="Times New Roman"/>
              </a:rPr>
              <a:t>Flow Diagram of the Model</a:t>
            </a:r>
            <a:endParaRPr>
              <a:latin typeface="Times New Roman"/>
              <a:ea typeface="Times New Roman"/>
              <a:cs typeface="Times New Roman"/>
              <a:sym typeface="Times New Roman"/>
            </a:endParaRPr>
          </a:p>
        </p:txBody>
      </p:sp>
      <p:pic>
        <p:nvPicPr>
          <p:cNvPr id="111" name="Google Shape;111;p22"/>
          <p:cNvPicPr preferRelativeResize="0"/>
          <p:nvPr/>
        </p:nvPicPr>
        <p:blipFill rotWithShape="1">
          <a:blip r:embed="rId3">
            <a:alphaModFix/>
          </a:blip>
          <a:srcRect/>
          <a:stretch/>
        </p:blipFill>
        <p:spPr>
          <a:xfrm>
            <a:off x="1066875" y="803350"/>
            <a:ext cx="6274625" cy="43401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990"/>
              <a:buNone/>
            </a:pPr>
            <a:r>
              <a:rPr lang="en-GB" sz="2820">
                <a:latin typeface="Times New Roman"/>
                <a:ea typeface="Times New Roman"/>
                <a:cs typeface="Times New Roman"/>
                <a:sym typeface="Times New Roman"/>
              </a:rPr>
              <a:t> Block Diagram Of The Circuit</a:t>
            </a:r>
            <a:endParaRPr sz="2820">
              <a:latin typeface="Times New Roman"/>
              <a:ea typeface="Times New Roman"/>
              <a:cs typeface="Times New Roman"/>
              <a:sym typeface="Times New Roman"/>
            </a:endParaRPr>
          </a:p>
        </p:txBody>
      </p:sp>
      <p:pic>
        <p:nvPicPr>
          <p:cNvPr id="117" name="Google Shape;117;p23"/>
          <p:cNvPicPr preferRelativeResize="0"/>
          <p:nvPr/>
        </p:nvPicPr>
        <p:blipFill rotWithShape="1">
          <a:blip r:embed="rId3">
            <a:alphaModFix/>
          </a:blip>
          <a:srcRect/>
          <a:stretch/>
        </p:blipFill>
        <p:spPr>
          <a:xfrm>
            <a:off x="2011900" y="1202725"/>
            <a:ext cx="4682111" cy="38209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t>Simulation </a:t>
            </a:r>
            <a:endParaRPr/>
          </a:p>
        </p:txBody>
      </p:sp>
      <p:pic>
        <p:nvPicPr>
          <p:cNvPr id="123" name="Google Shape;123;p24"/>
          <p:cNvPicPr preferRelativeResize="0"/>
          <p:nvPr/>
        </p:nvPicPr>
        <p:blipFill>
          <a:blip r:embed="rId3">
            <a:alphaModFix/>
          </a:blip>
          <a:stretch>
            <a:fillRect/>
          </a:stretch>
        </p:blipFill>
        <p:spPr>
          <a:xfrm>
            <a:off x="1325000" y="1383500"/>
            <a:ext cx="6864950" cy="3603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5"/>
          <p:cNvSpPr txBox="1">
            <a:spLocks noGrp="1"/>
          </p:cNvSpPr>
          <p:nvPr>
            <p:ph type="title"/>
          </p:nvPr>
        </p:nvSpPr>
        <p:spPr>
          <a:xfrm>
            <a:off x="311700" y="9027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t>Design Parameter</a:t>
            </a:r>
            <a:endParaRPr/>
          </a:p>
        </p:txBody>
      </p:sp>
      <p:sp>
        <p:nvSpPr>
          <p:cNvPr id="129" name="Google Shape;129;p25"/>
          <p:cNvSpPr txBox="1"/>
          <p:nvPr/>
        </p:nvSpPr>
        <p:spPr>
          <a:xfrm>
            <a:off x="448500" y="569075"/>
            <a:ext cx="8383800" cy="5472000"/>
          </a:xfrm>
          <a:prstGeom prst="rect">
            <a:avLst/>
          </a:prstGeom>
          <a:noFill/>
          <a:ln>
            <a:noFill/>
          </a:ln>
        </p:spPr>
        <p:txBody>
          <a:bodyPr spcFirstLastPara="1" wrap="square" lIns="91425" tIns="91425" rIns="91425" bIns="91425" anchor="t" anchorCtr="0">
            <a:spAutoFit/>
          </a:bodyPr>
          <a:lstStyle/>
          <a:p>
            <a:pPr marL="0" marR="1270" lvl="0" indent="0" algn="just" rtl="0">
              <a:lnSpc>
                <a:spcPct val="150000"/>
              </a:lnSpc>
              <a:spcBef>
                <a:spcPts val="0"/>
              </a:spcBef>
              <a:spcAft>
                <a:spcPts val="0"/>
              </a:spcAft>
              <a:buClr>
                <a:schemeClr val="dk1"/>
              </a:buClr>
              <a:buSzPts val="1100"/>
              <a:buFont typeface="Arial"/>
              <a:buNone/>
            </a:pPr>
            <a:r>
              <a:rPr lang="en-GB" sz="1200" b="1">
                <a:solidFill>
                  <a:schemeClr val="dk1"/>
                </a:solidFill>
                <a:latin typeface="Times New Roman"/>
                <a:ea typeface="Times New Roman"/>
                <a:cs typeface="Times New Roman"/>
                <a:sym typeface="Times New Roman"/>
              </a:rPr>
              <a:t>Temperature and Humidity Sensors</a:t>
            </a:r>
            <a:r>
              <a:rPr lang="en-GB" sz="1200">
                <a:solidFill>
                  <a:schemeClr val="dk1"/>
                </a:solidFill>
                <a:latin typeface="Times New Roman"/>
                <a:ea typeface="Times New Roman"/>
                <a:cs typeface="Times New Roman"/>
                <a:sym typeface="Times New Roman"/>
              </a:rPr>
              <a:t>: The design incorporates high-precision temperature and humidity sensors to accurately monitor and control environmental conditions within the incubator. Calibration, accuracy, and response time are critical parameters considered during sensor selection and integration.</a:t>
            </a:r>
            <a:endParaRPr sz="1200">
              <a:solidFill>
                <a:schemeClr val="dk1"/>
              </a:solidFill>
              <a:latin typeface="Times New Roman"/>
              <a:ea typeface="Times New Roman"/>
              <a:cs typeface="Times New Roman"/>
              <a:sym typeface="Times New Roman"/>
            </a:endParaRPr>
          </a:p>
          <a:p>
            <a:pPr marL="0" marR="1270" lvl="0" indent="0" algn="just" rtl="0">
              <a:lnSpc>
                <a:spcPct val="150000"/>
              </a:lnSpc>
              <a:spcBef>
                <a:spcPts val="1200"/>
              </a:spcBef>
              <a:spcAft>
                <a:spcPts val="0"/>
              </a:spcAft>
              <a:buClr>
                <a:schemeClr val="dk1"/>
              </a:buClr>
              <a:buSzPts val="1100"/>
              <a:buFont typeface="Arial"/>
              <a:buNone/>
            </a:pPr>
            <a:r>
              <a:rPr lang="en-GB" sz="1200" b="1">
                <a:solidFill>
                  <a:schemeClr val="dk1"/>
                </a:solidFill>
                <a:latin typeface="Times New Roman"/>
                <a:ea typeface="Times New Roman"/>
                <a:cs typeface="Times New Roman"/>
                <a:sym typeface="Times New Roman"/>
              </a:rPr>
              <a:t>Microcontroller Selection</a:t>
            </a:r>
            <a:r>
              <a:rPr lang="en-GB" sz="1200">
                <a:solidFill>
                  <a:schemeClr val="dk1"/>
                </a:solidFill>
                <a:latin typeface="Times New Roman"/>
                <a:ea typeface="Times New Roman"/>
                <a:cs typeface="Times New Roman"/>
                <a:sym typeface="Times New Roman"/>
              </a:rPr>
              <a:t>: Our model utilizes a microcontroller with sufficient processing power, memory capacity, and communication interfaces (such as I2C, and SPI) to handle real-time monitoring, data logging, and IoT connectivity. The microcontroller's efficiency and reliability play a crucial role in the overall performance of the incubator system.</a:t>
            </a:r>
            <a:endParaRPr sz="1200">
              <a:solidFill>
                <a:schemeClr val="dk1"/>
              </a:solidFill>
              <a:latin typeface="Times New Roman"/>
              <a:ea typeface="Times New Roman"/>
              <a:cs typeface="Times New Roman"/>
              <a:sym typeface="Times New Roman"/>
            </a:endParaRPr>
          </a:p>
          <a:p>
            <a:pPr marL="0" marR="1270" lvl="0" indent="0" algn="just" rtl="0">
              <a:lnSpc>
                <a:spcPct val="150000"/>
              </a:lnSpc>
              <a:spcBef>
                <a:spcPts val="1200"/>
              </a:spcBef>
              <a:spcAft>
                <a:spcPts val="0"/>
              </a:spcAft>
              <a:buClr>
                <a:schemeClr val="dk1"/>
              </a:buClr>
              <a:buSzPts val="1100"/>
              <a:buFont typeface="Arial"/>
              <a:buNone/>
            </a:pPr>
            <a:r>
              <a:rPr lang="en-GB" sz="1200" b="1">
                <a:solidFill>
                  <a:schemeClr val="dk1"/>
                </a:solidFill>
                <a:latin typeface="Times New Roman"/>
                <a:ea typeface="Times New Roman"/>
                <a:cs typeface="Times New Roman"/>
                <a:sym typeface="Times New Roman"/>
              </a:rPr>
              <a:t>Egg Rotator Mechanism</a:t>
            </a:r>
            <a:r>
              <a:rPr lang="en-GB" sz="1200">
                <a:solidFill>
                  <a:schemeClr val="dk1"/>
                </a:solidFill>
                <a:latin typeface="Times New Roman"/>
                <a:ea typeface="Times New Roman"/>
                <a:cs typeface="Times New Roman"/>
                <a:sym typeface="Times New Roman"/>
              </a:rPr>
              <a:t>: The design of the egg rotator mechanism includes motor specifications (e.g., torque, speed), gear ratios, and rotation intervals optimized to ensure uniform heat distribution around eggs. </a:t>
            </a:r>
            <a:endParaRPr sz="1200">
              <a:solidFill>
                <a:schemeClr val="dk1"/>
              </a:solidFill>
              <a:latin typeface="Times New Roman"/>
              <a:ea typeface="Times New Roman"/>
              <a:cs typeface="Times New Roman"/>
              <a:sym typeface="Times New Roman"/>
            </a:endParaRPr>
          </a:p>
          <a:p>
            <a:pPr marL="0" marR="1270" lvl="0" indent="0" algn="just" rtl="0">
              <a:lnSpc>
                <a:spcPct val="150000"/>
              </a:lnSpc>
              <a:spcBef>
                <a:spcPts val="1200"/>
              </a:spcBef>
              <a:spcAft>
                <a:spcPts val="0"/>
              </a:spcAft>
              <a:buNone/>
            </a:pPr>
            <a:r>
              <a:rPr lang="en-GB" sz="1200" b="1">
                <a:solidFill>
                  <a:schemeClr val="dk1"/>
                </a:solidFill>
                <a:latin typeface="Times New Roman"/>
                <a:ea typeface="Times New Roman"/>
                <a:cs typeface="Times New Roman"/>
                <a:sym typeface="Times New Roman"/>
              </a:rPr>
              <a:t>Power Supply Design</a:t>
            </a:r>
            <a:r>
              <a:rPr lang="en-GB" sz="1200">
                <a:solidFill>
                  <a:schemeClr val="dk1"/>
                </a:solidFill>
                <a:latin typeface="Times New Roman"/>
                <a:ea typeface="Times New Roman"/>
                <a:cs typeface="Times New Roman"/>
                <a:sym typeface="Times New Roman"/>
              </a:rPr>
              <a:t>: The power supply unit is designed to deliver stable and clean power to all components of the incubator system. Factors such as input voltage range, output voltage regulation, current capacity, and protection features are considered to ensure reliable operation and protection against voltage fluctuations or power surges.</a:t>
            </a:r>
            <a:endParaRPr sz="1200">
              <a:solidFill>
                <a:schemeClr val="dk1"/>
              </a:solidFill>
              <a:latin typeface="Times New Roman"/>
              <a:ea typeface="Times New Roman"/>
              <a:cs typeface="Times New Roman"/>
              <a:sym typeface="Times New Roman"/>
            </a:endParaRPr>
          </a:p>
          <a:p>
            <a:pPr marL="0" marR="1270" lvl="0" indent="0" algn="just" rtl="0">
              <a:lnSpc>
                <a:spcPct val="150000"/>
              </a:lnSpc>
              <a:spcBef>
                <a:spcPts val="1200"/>
              </a:spcBef>
              <a:spcAft>
                <a:spcPts val="0"/>
              </a:spcAft>
              <a:buNone/>
            </a:pPr>
            <a:r>
              <a:rPr lang="en-GB" sz="1100" b="1">
                <a:solidFill>
                  <a:schemeClr val="dk1"/>
                </a:solidFill>
                <a:latin typeface="Times New Roman"/>
                <a:ea typeface="Times New Roman"/>
                <a:cs typeface="Times New Roman"/>
                <a:sym typeface="Times New Roman"/>
              </a:rPr>
              <a:t>User Interface Design:</a:t>
            </a:r>
            <a:r>
              <a:rPr lang="en-GB" sz="1100">
                <a:solidFill>
                  <a:schemeClr val="dk1"/>
                </a:solidFill>
                <a:latin typeface="Times New Roman"/>
                <a:ea typeface="Times New Roman"/>
                <a:cs typeface="Times New Roman"/>
                <a:sym typeface="Times New Roman"/>
              </a:rPr>
              <a:t> The user interface design includes intuitive controls, status indicators, and a graphical display for easy monitoring and interaction with the incubator system. User-friendly features, such as real-time notifications, settings customization, and enhance user experience and operational convenience.</a:t>
            </a:r>
            <a:endParaRPr sz="1100">
              <a:solidFill>
                <a:schemeClr val="dk1"/>
              </a:solidFill>
              <a:latin typeface="Times New Roman"/>
              <a:ea typeface="Times New Roman"/>
              <a:cs typeface="Times New Roman"/>
              <a:sym typeface="Times New Roman"/>
            </a:endParaRPr>
          </a:p>
          <a:p>
            <a:pPr marL="0" marR="1270" lvl="0" indent="0" algn="just" rtl="0">
              <a:lnSpc>
                <a:spcPct val="150000"/>
              </a:lnSpc>
              <a:spcBef>
                <a:spcPts val="120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18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6"/>
          <p:cNvSpPr txBox="1">
            <a:spLocks noGrp="1"/>
          </p:cNvSpPr>
          <p:nvPr>
            <p:ph type="title"/>
          </p:nvPr>
        </p:nvSpPr>
        <p:spPr>
          <a:xfrm>
            <a:off x="311700" y="18417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t>Design Parameter</a:t>
            </a:r>
            <a:endParaRPr/>
          </a:p>
        </p:txBody>
      </p:sp>
      <p:sp>
        <p:nvSpPr>
          <p:cNvPr id="135" name="Google Shape;135;p26"/>
          <p:cNvSpPr txBox="1">
            <a:spLocks noGrp="1"/>
          </p:cNvSpPr>
          <p:nvPr>
            <p:ph type="body" idx="1"/>
          </p:nvPr>
        </p:nvSpPr>
        <p:spPr>
          <a:xfrm>
            <a:off x="311700" y="863550"/>
            <a:ext cx="8520600" cy="3416400"/>
          </a:xfrm>
          <a:prstGeom prst="rect">
            <a:avLst/>
          </a:prstGeom>
        </p:spPr>
        <p:txBody>
          <a:bodyPr spcFirstLastPara="1" wrap="square" lIns="91425" tIns="91425" rIns="91425" bIns="91425" anchor="t" anchorCtr="0">
            <a:noAutofit/>
          </a:bodyPr>
          <a:lstStyle/>
          <a:p>
            <a:pPr marL="0" marR="1270" lvl="0" indent="0" algn="just" rtl="0">
              <a:lnSpc>
                <a:spcPct val="150000"/>
              </a:lnSpc>
              <a:spcBef>
                <a:spcPts val="0"/>
              </a:spcBef>
              <a:spcAft>
                <a:spcPts val="0"/>
              </a:spcAft>
              <a:buClr>
                <a:schemeClr val="dk1"/>
              </a:buClr>
              <a:buSzPts val="1100"/>
              <a:buFont typeface="Arial"/>
              <a:buNone/>
            </a:pPr>
            <a:r>
              <a:rPr lang="en-GB" sz="1100" b="1">
                <a:solidFill>
                  <a:schemeClr val="dk1"/>
                </a:solidFill>
                <a:latin typeface="Times New Roman"/>
                <a:ea typeface="Times New Roman"/>
                <a:cs typeface="Times New Roman"/>
                <a:sym typeface="Times New Roman"/>
              </a:rPr>
              <a:t>Capacitor Design</a:t>
            </a:r>
            <a:r>
              <a:rPr lang="en-GB" sz="1100">
                <a:solidFill>
                  <a:schemeClr val="dk1"/>
                </a:solidFill>
                <a:latin typeface="Times New Roman"/>
                <a:ea typeface="Times New Roman"/>
                <a:cs typeface="Times New Roman"/>
                <a:sym typeface="Times New Roman"/>
              </a:rPr>
              <a:t>: Capacitors in our model are chosen to meet specific requirements for voltage regulation, filtering, and energy storage. Capacitance values, voltage ratings, and ESR (Equivalent Series Resistance) are carefully considered to maintain power stability and reduce noise in the system. Using the formula C = I * t / ΔV:    C = (1.5A * 10μs) / 0.1V = 150μF</a:t>
            </a:r>
            <a:endParaRPr sz="1100">
              <a:solidFill>
                <a:schemeClr val="dk1"/>
              </a:solidFill>
              <a:latin typeface="Times New Roman"/>
              <a:ea typeface="Times New Roman"/>
              <a:cs typeface="Times New Roman"/>
              <a:sym typeface="Times New Roman"/>
            </a:endParaRPr>
          </a:p>
          <a:p>
            <a:pPr marL="0" marR="1270" lvl="0" indent="0" algn="just" rtl="0">
              <a:lnSpc>
                <a:spcPct val="150000"/>
              </a:lnSpc>
              <a:spcBef>
                <a:spcPts val="1200"/>
              </a:spcBef>
              <a:spcAft>
                <a:spcPts val="0"/>
              </a:spcAft>
              <a:buNone/>
            </a:pPr>
            <a:r>
              <a:rPr lang="en-GB" sz="1100" b="1">
                <a:solidFill>
                  <a:schemeClr val="dk1"/>
                </a:solidFill>
                <a:latin typeface="Times New Roman"/>
                <a:ea typeface="Times New Roman"/>
                <a:cs typeface="Times New Roman"/>
                <a:sym typeface="Times New Roman"/>
              </a:rPr>
              <a:t>Inductor Design</a:t>
            </a:r>
            <a:r>
              <a:rPr lang="en-GB" sz="1100">
                <a:solidFill>
                  <a:schemeClr val="dk1"/>
                </a:solidFill>
                <a:latin typeface="Times New Roman"/>
                <a:ea typeface="Times New Roman"/>
                <a:cs typeface="Times New Roman"/>
                <a:sym typeface="Times New Roman"/>
              </a:rPr>
              <a:t>: The inductor design in our model is optimized for efficient power delivery and minimal heat dissipation. It is selected based on factors such as current rating, inductance value, and core material to ensure stable and reliable operation of the incubator system.</a:t>
            </a:r>
            <a:endParaRPr sz="1100">
              <a:solidFill>
                <a:schemeClr val="dk1"/>
              </a:solidFill>
              <a:latin typeface="Times New Roman"/>
              <a:ea typeface="Times New Roman"/>
              <a:cs typeface="Times New Roman"/>
              <a:sym typeface="Times New Roman"/>
            </a:endParaRPr>
          </a:p>
          <a:p>
            <a:pPr marL="0" marR="1270" lvl="0" indent="0" algn="just" rtl="0">
              <a:lnSpc>
                <a:spcPct val="150000"/>
              </a:lnSpc>
              <a:spcBef>
                <a:spcPts val="1200"/>
              </a:spcBef>
              <a:spcAft>
                <a:spcPts val="0"/>
              </a:spcAft>
              <a:buClr>
                <a:schemeClr val="dk1"/>
              </a:buClr>
              <a:buSzPts val="1100"/>
              <a:buFont typeface="Arial"/>
              <a:buNone/>
            </a:pPr>
            <a:r>
              <a:rPr lang="en-GB" sz="1100">
                <a:solidFill>
                  <a:schemeClr val="dk1"/>
                </a:solidFill>
                <a:latin typeface="Times New Roman"/>
                <a:ea typeface="Times New Roman"/>
                <a:cs typeface="Times New Roman"/>
                <a:sym typeface="Times New Roman"/>
              </a:rPr>
              <a:t> Using the formula L = (V * t) / (ΔI), where V = 12V (hypothetical voltage) ,  L = (12V * 10μs) / (1.5A) = 80μH </a:t>
            </a:r>
            <a:endParaRPr sz="1100">
              <a:solidFill>
                <a:schemeClr val="dk1"/>
              </a:solidFill>
              <a:latin typeface="Times New Roman"/>
              <a:ea typeface="Times New Roman"/>
              <a:cs typeface="Times New Roman"/>
              <a:sym typeface="Times New Roman"/>
            </a:endParaRPr>
          </a:p>
          <a:p>
            <a:pPr marL="0" marR="1270" lvl="0" indent="0" algn="just" rtl="0">
              <a:lnSpc>
                <a:spcPct val="150000"/>
              </a:lnSpc>
              <a:spcBef>
                <a:spcPts val="1200"/>
              </a:spcBef>
              <a:spcAft>
                <a:spcPts val="0"/>
              </a:spcAft>
              <a:buNone/>
            </a:pPr>
            <a:r>
              <a:rPr lang="en-GB" sz="1100" b="1">
                <a:solidFill>
                  <a:schemeClr val="dk1"/>
                </a:solidFill>
                <a:latin typeface="Times New Roman"/>
                <a:ea typeface="Times New Roman"/>
                <a:cs typeface="Times New Roman"/>
                <a:sym typeface="Times New Roman"/>
              </a:rPr>
              <a:t>Temperature and Humidity Sensors</a:t>
            </a:r>
            <a:r>
              <a:rPr lang="en-GB" sz="1100">
                <a:solidFill>
                  <a:schemeClr val="dk1"/>
                </a:solidFill>
                <a:latin typeface="Times New Roman"/>
                <a:ea typeface="Times New Roman"/>
                <a:cs typeface="Times New Roman"/>
                <a:sym typeface="Times New Roman"/>
              </a:rPr>
              <a:t>: The design incorporates high-precision temperature and humidity sensors to accurately monitor and control environmental conditions within the incubator. Calibration, accuracy, and response time are critical parameters considered during sensor selection and integration.</a:t>
            </a:r>
            <a:endParaRPr sz="1100">
              <a:solidFill>
                <a:schemeClr val="dk1"/>
              </a:solidFill>
              <a:latin typeface="Times New Roman"/>
              <a:ea typeface="Times New Roman"/>
              <a:cs typeface="Times New Roman"/>
              <a:sym typeface="Times New Roman"/>
            </a:endParaRPr>
          </a:p>
          <a:p>
            <a:pPr marL="0" marR="1270" lvl="0" indent="0" algn="just" rtl="0">
              <a:lnSpc>
                <a:spcPct val="150000"/>
              </a:lnSpc>
              <a:spcBef>
                <a:spcPts val="1200"/>
              </a:spcBef>
              <a:spcAft>
                <a:spcPts val="0"/>
              </a:spcAft>
              <a:buNone/>
            </a:pPr>
            <a:r>
              <a:rPr lang="en-GB" sz="1100" b="1">
                <a:solidFill>
                  <a:schemeClr val="dk1"/>
                </a:solidFill>
                <a:latin typeface="Times New Roman"/>
                <a:ea typeface="Times New Roman"/>
                <a:cs typeface="Times New Roman"/>
                <a:sym typeface="Times New Roman"/>
              </a:rPr>
              <a:t>IoT Connectivity</a:t>
            </a:r>
            <a:r>
              <a:rPr lang="en-GB" sz="1100">
                <a:solidFill>
                  <a:schemeClr val="dk1"/>
                </a:solidFill>
                <a:latin typeface="Times New Roman"/>
                <a:ea typeface="Times New Roman"/>
                <a:cs typeface="Times New Roman"/>
                <a:sym typeface="Times New Roman"/>
              </a:rPr>
              <a:t>: Our model incorporates IoT modules like NodeMCU for seamless connectivity, allowing remote monitoring, control, and data logging via Wi-Fi or other communication protocols. Security protocols, data encryption, and cloud integration are integrated into the design to ensure data privacy and accessibility.</a:t>
            </a:r>
            <a:endParaRPr sz="11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1100" b="1">
              <a:solidFill>
                <a:schemeClr val="dk1"/>
              </a:solidFill>
              <a:latin typeface="Times New Roman"/>
              <a:ea typeface="Times New Roman"/>
              <a:cs typeface="Times New Roman"/>
              <a:sym typeface="Times New Roman"/>
            </a:endParaRPr>
          </a:p>
          <a:p>
            <a:pPr marL="0" marR="1270" lvl="0" indent="0" algn="just" rtl="0">
              <a:lnSpc>
                <a:spcPct val="150000"/>
              </a:lnSpc>
              <a:spcBef>
                <a:spcPts val="0"/>
              </a:spcBef>
              <a:spcAft>
                <a:spcPts val="0"/>
              </a:spcAft>
              <a:buClr>
                <a:schemeClr val="dk1"/>
              </a:buClr>
              <a:buSzPts val="1100"/>
              <a:buFont typeface="Arial"/>
              <a:buNone/>
            </a:pPr>
            <a:endParaRPr sz="1100">
              <a:solidFill>
                <a:schemeClr val="dk1"/>
              </a:solidFill>
              <a:latin typeface="Times New Roman"/>
              <a:ea typeface="Times New Roman"/>
              <a:cs typeface="Times New Roman"/>
              <a:sym typeface="Times New Roman"/>
            </a:endParaRPr>
          </a:p>
          <a:p>
            <a:pPr marL="0" lvl="0" indent="0" algn="l" rtl="0">
              <a:spcBef>
                <a:spcPts val="1200"/>
              </a:spcBef>
              <a:spcAft>
                <a:spcPts val="0"/>
              </a:spcAft>
              <a:buClr>
                <a:schemeClr val="dk1"/>
              </a:buClr>
              <a:buSzPts val="700"/>
              <a:buFont typeface="Arial"/>
              <a:buNone/>
            </a:pPr>
            <a:endParaRPr sz="1100" b="1">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100">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15000"/>
              </a:lnSpc>
              <a:spcBef>
                <a:spcPts val="0"/>
              </a:spcBef>
              <a:spcAft>
                <a:spcPts val="0"/>
              </a:spcAft>
              <a:buClr>
                <a:schemeClr val="dk1"/>
              </a:buClr>
              <a:buSzPct val="39285"/>
              <a:buFont typeface="Arial"/>
              <a:buNone/>
            </a:pPr>
            <a:r>
              <a:rPr lang="en-GB" b="1">
                <a:latin typeface="Times New Roman"/>
                <a:ea typeface="Times New Roman"/>
                <a:cs typeface="Times New Roman"/>
                <a:sym typeface="Times New Roman"/>
              </a:rPr>
              <a:t>HARDWARE REQUIREMENTS</a:t>
            </a:r>
            <a:endParaRPr b="1">
              <a:latin typeface="Times New Roman"/>
              <a:ea typeface="Times New Roman"/>
              <a:cs typeface="Times New Roman"/>
              <a:sym typeface="Times New Roman"/>
            </a:endParaRPr>
          </a:p>
          <a:p>
            <a:pPr marL="0" lvl="0" indent="0" algn="l" rtl="0">
              <a:lnSpc>
                <a:spcPct val="100000"/>
              </a:lnSpc>
              <a:spcBef>
                <a:spcPts val="0"/>
              </a:spcBef>
              <a:spcAft>
                <a:spcPts val="0"/>
              </a:spcAft>
              <a:buSzPct val="111111"/>
              <a:buNone/>
            </a:pPr>
            <a:endParaRPr/>
          </a:p>
        </p:txBody>
      </p:sp>
      <p:sp>
        <p:nvSpPr>
          <p:cNvPr id="141" name="Google Shape;141;p2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95000"/>
              </a:lnSpc>
              <a:spcBef>
                <a:spcPts val="0"/>
              </a:spcBef>
              <a:spcAft>
                <a:spcPts val="0"/>
              </a:spcAft>
              <a:buClr>
                <a:schemeClr val="dk1"/>
              </a:buClr>
              <a:buSzPts val="770"/>
              <a:buFont typeface="Arial"/>
              <a:buNone/>
            </a:pPr>
            <a:r>
              <a:rPr lang="en-GB" sz="1779">
                <a:solidFill>
                  <a:schemeClr val="dk1"/>
                </a:solidFill>
                <a:latin typeface="Times New Roman"/>
                <a:ea typeface="Times New Roman"/>
                <a:cs typeface="Times New Roman"/>
                <a:sym typeface="Times New Roman"/>
              </a:rPr>
              <a:t>1.Arduino UNO Microcontroller</a:t>
            </a:r>
            <a:endParaRPr sz="1779">
              <a:solidFill>
                <a:schemeClr val="dk1"/>
              </a:solidFill>
              <a:latin typeface="Times New Roman"/>
              <a:ea typeface="Times New Roman"/>
              <a:cs typeface="Times New Roman"/>
              <a:sym typeface="Times New Roman"/>
            </a:endParaRPr>
          </a:p>
          <a:p>
            <a:pPr marL="0" lvl="0" indent="0" algn="l" rtl="0">
              <a:lnSpc>
                <a:spcPct val="95000"/>
              </a:lnSpc>
              <a:spcBef>
                <a:spcPts val="0"/>
              </a:spcBef>
              <a:spcAft>
                <a:spcPts val="0"/>
              </a:spcAft>
              <a:buClr>
                <a:schemeClr val="dk1"/>
              </a:buClr>
              <a:buSzPts val="770"/>
              <a:buFont typeface="Arial"/>
              <a:buNone/>
            </a:pPr>
            <a:r>
              <a:rPr lang="en-GB" sz="1779">
                <a:solidFill>
                  <a:schemeClr val="dk1"/>
                </a:solidFill>
                <a:latin typeface="Times New Roman"/>
                <a:ea typeface="Times New Roman"/>
                <a:cs typeface="Times New Roman"/>
                <a:sym typeface="Times New Roman"/>
              </a:rPr>
              <a:t>2.AIR Quality Sensor – MQ135</a:t>
            </a:r>
            <a:endParaRPr sz="1779">
              <a:solidFill>
                <a:schemeClr val="dk1"/>
              </a:solidFill>
              <a:latin typeface="Times New Roman"/>
              <a:ea typeface="Times New Roman"/>
              <a:cs typeface="Times New Roman"/>
              <a:sym typeface="Times New Roman"/>
            </a:endParaRPr>
          </a:p>
          <a:p>
            <a:pPr marL="0" lvl="0" indent="0" algn="l" rtl="0">
              <a:lnSpc>
                <a:spcPct val="95000"/>
              </a:lnSpc>
              <a:spcBef>
                <a:spcPts val="0"/>
              </a:spcBef>
              <a:spcAft>
                <a:spcPts val="0"/>
              </a:spcAft>
              <a:buClr>
                <a:schemeClr val="dk1"/>
              </a:buClr>
              <a:buSzPts val="770"/>
              <a:buFont typeface="Arial"/>
              <a:buNone/>
            </a:pPr>
            <a:r>
              <a:rPr lang="en-GB" sz="1779">
                <a:solidFill>
                  <a:schemeClr val="dk1"/>
                </a:solidFill>
                <a:latin typeface="Times New Roman"/>
                <a:ea typeface="Times New Roman"/>
                <a:cs typeface="Times New Roman"/>
                <a:sym typeface="Times New Roman"/>
              </a:rPr>
              <a:t>3.AC Power Supply</a:t>
            </a:r>
            <a:endParaRPr sz="1779">
              <a:solidFill>
                <a:schemeClr val="dk1"/>
              </a:solidFill>
              <a:latin typeface="Times New Roman"/>
              <a:ea typeface="Times New Roman"/>
              <a:cs typeface="Times New Roman"/>
              <a:sym typeface="Times New Roman"/>
            </a:endParaRPr>
          </a:p>
          <a:p>
            <a:pPr marL="0" lvl="0" indent="0" algn="l" rtl="0">
              <a:lnSpc>
                <a:spcPct val="95000"/>
              </a:lnSpc>
              <a:spcBef>
                <a:spcPts val="0"/>
              </a:spcBef>
              <a:spcAft>
                <a:spcPts val="0"/>
              </a:spcAft>
              <a:buClr>
                <a:schemeClr val="dk1"/>
              </a:buClr>
              <a:buSzPts val="770"/>
              <a:buFont typeface="Arial"/>
              <a:buNone/>
            </a:pPr>
            <a:r>
              <a:rPr lang="en-GB" sz="1779">
                <a:solidFill>
                  <a:schemeClr val="dk1"/>
                </a:solidFill>
                <a:latin typeface="Times New Roman"/>
                <a:ea typeface="Times New Roman"/>
                <a:cs typeface="Times New Roman"/>
                <a:sym typeface="Times New Roman"/>
              </a:rPr>
              <a:t>4.Step Down Transformer</a:t>
            </a:r>
            <a:endParaRPr sz="1779">
              <a:solidFill>
                <a:schemeClr val="dk1"/>
              </a:solidFill>
              <a:latin typeface="Times New Roman"/>
              <a:ea typeface="Times New Roman"/>
              <a:cs typeface="Times New Roman"/>
              <a:sym typeface="Times New Roman"/>
            </a:endParaRPr>
          </a:p>
          <a:p>
            <a:pPr marL="0" lvl="0" indent="0" algn="l" rtl="0">
              <a:lnSpc>
                <a:spcPct val="95000"/>
              </a:lnSpc>
              <a:spcBef>
                <a:spcPts val="0"/>
              </a:spcBef>
              <a:spcAft>
                <a:spcPts val="0"/>
              </a:spcAft>
              <a:buClr>
                <a:schemeClr val="dk1"/>
              </a:buClr>
              <a:buSzPts val="770"/>
              <a:buFont typeface="Arial"/>
              <a:buNone/>
            </a:pPr>
            <a:r>
              <a:rPr lang="en-GB" sz="1779">
                <a:solidFill>
                  <a:schemeClr val="dk1"/>
                </a:solidFill>
                <a:latin typeface="Times New Roman"/>
                <a:ea typeface="Times New Roman"/>
                <a:cs typeface="Times New Roman"/>
                <a:sym typeface="Times New Roman"/>
              </a:rPr>
              <a:t>5.Bridge Rectifier</a:t>
            </a:r>
            <a:endParaRPr sz="1779">
              <a:solidFill>
                <a:schemeClr val="dk1"/>
              </a:solidFill>
              <a:latin typeface="Times New Roman"/>
              <a:ea typeface="Times New Roman"/>
              <a:cs typeface="Times New Roman"/>
              <a:sym typeface="Times New Roman"/>
            </a:endParaRPr>
          </a:p>
          <a:p>
            <a:pPr marL="0" lvl="0" indent="0" algn="l" rtl="0">
              <a:lnSpc>
                <a:spcPct val="95000"/>
              </a:lnSpc>
              <a:spcBef>
                <a:spcPts val="0"/>
              </a:spcBef>
              <a:spcAft>
                <a:spcPts val="0"/>
              </a:spcAft>
              <a:buClr>
                <a:schemeClr val="dk1"/>
              </a:buClr>
              <a:buSzPts val="770"/>
              <a:buFont typeface="Arial"/>
              <a:buNone/>
            </a:pPr>
            <a:r>
              <a:rPr lang="en-GB" sz="1779">
                <a:solidFill>
                  <a:schemeClr val="dk1"/>
                </a:solidFill>
                <a:latin typeface="Times New Roman"/>
                <a:ea typeface="Times New Roman"/>
                <a:cs typeface="Times New Roman"/>
                <a:sym typeface="Times New Roman"/>
              </a:rPr>
              <a:t>6.2 Channel Relay drivers</a:t>
            </a:r>
            <a:endParaRPr sz="1779">
              <a:solidFill>
                <a:schemeClr val="dk1"/>
              </a:solidFill>
              <a:latin typeface="Times New Roman"/>
              <a:ea typeface="Times New Roman"/>
              <a:cs typeface="Times New Roman"/>
              <a:sym typeface="Times New Roman"/>
            </a:endParaRPr>
          </a:p>
          <a:p>
            <a:pPr marL="0" lvl="0" indent="0" algn="l" rtl="0">
              <a:lnSpc>
                <a:spcPct val="95000"/>
              </a:lnSpc>
              <a:spcBef>
                <a:spcPts val="0"/>
              </a:spcBef>
              <a:spcAft>
                <a:spcPts val="0"/>
              </a:spcAft>
              <a:buClr>
                <a:schemeClr val="dk1"/>
              </a:buClr>
              <a:buSzPts val="770"/>
              <a:buFont typeface="Arial"/>
              <a:buNone/>
            </a:pPr>
            <a:r>
              <a:rPr lang="en-GB" sz="1779">
                <a:solidFill>
                  <a:schemeClr val="dk1"/>
                </a:solidFill>
                <a:latin typeface="Times New Roman"/>
                <a:ea typeface="Times New Roman"/>
                <a:cs typeface="Times New Roman"/>
                <a:sym typeface="Times New Roman"/>
              </a:rPr>
              <a:t>7.Humidity &amp; Temperature Sensor – DHT11</a:t>
            </a:r>
            <a:endParaRPr sz="1779">
              <a:solidFill>
                <a:schemeClr val="dk1"/>
              </a:solidFill>
              <a:latin typeface="Times New Roman"/>
              <a:ea typeface="Times New Roman"/>
              <a:cs typeface="Times New Roman"/>
              <a:sym typeface="Times New Roman"/>
            </a:endParaRPr>
          </a:p>
          <a:p>
            <a:pPr marL="0" lvl="0" indent="0" algn="l" rtl="0">
              <a:lnSpc>
                <a:spcPct val="95000"/>
              </a:lnSpc>
              <a:spcBef>
                <a:spcPts val="0"/>
              </a:spcBef>
              <a:spcAft>
                <a:spcPts val="0"/>
              </a:spcAft>
              <a:buClr>
                <a:schemeClr val="dk1"/>
              </a:buClr>
              <a:buSzPts val="770"/>
              <a:buFont typeface="Arial"/>
              <a:buNone/>
            </a:pPr>
            <a:r>
              <a:rPr lang="en-GB" sz="1779">
                <a:solidFill>
                  <a:schemeClr val="dk1"/>
                </a:solidFill>
                <a:latin typeface="Times New Roman"/>
                <a:ea typeface="Times New Roman"/>
                <a:cs typeface="Times New Roman"/>
                <a:sym typeface="Times New Roman"/>
              </a:rPr>
              <a:t>8.Object Detector Sensor – HC-SR04</a:t>
            </a:r>
            <a:endParaRPr sz="1779">
              <a:solidFill>
                <a:schemeClr val="dk1"/>
              </a:solidFill>
              <a:latin typeface="Times New Roman"/>
              <a:ea typeface="Times New Roman"/>
              <a:cs typeface="Times New Roman"/>
              <a:sym typeface="Times New Roman"/>
            </a:endParaRPr>
          </a:p>
          <a:p>
            <a:pPr marL="0" lvl="0" indent="0" algn="l" rtl="0">
              <a:lnSpc>
                <a:spcPct val="95000"/>
              </a:lnSpc>
              <a:spcBef>
                <a:spcPts val="0"/>
              </a:spcBef>
              <a:spcAft>
                <a:spcPts val="0"/>
              </a:spcAft>
              <a:buClr>
                <a:schemeClr val="dk1"/>
              </a:buClr>
              <a:buSzPts val="770"/>
              <a:buFont typeface="Arial"/>
              <a:buNone/>
            </a:pPr>
            <a:r>
              <a:rPr lang="en-GB" sz="1779">
                <a:solidFill>
                  <a:schemeClr val="dk1"/>
                </a:solidFill>
                <a:latin typeface="Times New Roman"/>
                <a:ea typeface="Times New Roman"/>
                <a:cs typeface="Times New Roman"/>
                <a:sym typeface="Times New Roman"/>
              </a:rPr>
              <a:t>9.Led Display &amp; I2C</a:t>
            </a:r>
            <a:endParaRPr sz="1779">
              <a:solidFill>
                <a:schemeClr val="dk1"/>
              </a:solidFill>
              <a:latin typeface="Times New Roman"/>
              <a:ea typeface="Times New Roman"/>
              <a:cs typeface="Times New Roman"/>
              <a:sym typeface="Times New Roman"/>
            </a:endParaRPr>
          </a:p>
          <a:p>
            <a:pPr marL="0" lvl="0" indent="0" algn="l" rtl="0">
              <a:lnSpc>
                <a:spcPct val="95000"/>
              </a:lnSpc>
              <a:spcBef>
                <a:spcPts val="0"/>
              </a:spcBef>
              <a:spcAft>
                <a:spcPts val="0"/>
              </a:spcAft>
              <a:buClr>
                <a:schemeClr val="dk1"/>
              </a:buClr>
              <a:buSzPts val="770"/>
              <a:buFont typeface="Arial"/>
              <a:buNone/>
            </a:pPr>
            <a:r>
              <a:rPr lang="en-GB" sz="1779">
                <a:solidFill>
                  <a:schemeClr val="dk1"/>
                </a:solidFill>
                <a:latin typeface="Times New Roman"/>
                <a:ea typeface="Times New Roman"/>
                <a:cs typeface="Times New Roman"/>
                <a:sym typeface="Times New Roman"/>
              </a:rPr>
              <a:t>10.Heating BULB</a:t>
            </a:r>
            <a:endParaRPr sz="1779">
              <a:solidFill>
                <a:schemeClr val="dk1"/>
              </a:solidFill>
              <a:latin typeface="Times New Roman"/>
              <a:ea typeface="Times New Roman"/>
              <a:cs typeface="Times New Roman"/>
              <a:sym typeface="Times New Roman"/>
            </a:endParaRPr>
          </a:p>
          <a:p>
            <a:pPr marL="0" lvl="0" indent="0" algn="l" rtl="0">
              <a:lnSpc>
                <a:spcPct val="95000"/>
              </a:lnSpc>
              <a:spcBef>
                <a:spcPts val="0"/>
              </a:spcBef>
              <a:spcAft>
                <a:spcPts val="0"/>
              </a:spcAft>
              <a:buClr>
                <a:schemeClr val="dk1"/>
              </a:buClr>
              <a:buSzPts val="770"/>
              <a:buFont typeface="Arial"/>
              <a:buNone/>
            </a:pPr>
            <a:r>
              <a:rPr lang="en-GB" sz="1779">
                <a:solidFill>
                  <a:schemeClr val="dk1"/>
                </a:solidFill>
                <a:latin typeface="Times New Roman"/>
                <a:ea typeface="Times New Roman"/>
                <a:cs typeface="Times New Roman"/>
                <a:sym typeface="Times New Roman"/>
              </a:rPr>
              <a:t>11.Cooling fan</a:t>
            </a:r>
            <a:endParaRPr sz="1779">
              <a:solidFill>
                <a:schemeClr val="dk1"/>
              </a:solidFill>
              <a:latin typeface="Times New Roman"/>
              <a:ea typeface="Times New Roman"/>
              <a:cs typeface="Times New Roman"/>
              <a:sym typeface="Times New Roman"/>
            </a:endParaRPr>
          </a:p>
          <a:p>
            <a:pPr marL="0" lvl="0" indent="0" algn="l" rtl="0">
              <a:lnSpc>
                <a:spcPct val="95000"/>
              </a:lnSpc>
              <a:spcBef>
                <a:spcPts val="0"/>
              </a:spcBef>
              <a:spcAft>
                <a:spcPts val="0"/>
              </a:spcAft>
              <a:buClr>
                <a:schemeClr val="dk1"/>
              </a:buClr>
              <a:buSzPts val="770"/>
              <a:buFont typeface="Arial"/>
              <a:buNone/>
            </a:pPr>
            <a:r>
              <a:rPr lang="en-GB" sz="1779">
                <a:solidFill>
                  <a:schemeClr val="dk1"/>
                </a:solidFill>
                <a:latin typeface="Times New Roman"/>
                <a:ea typeface="Times New Roman"/>
                <a:cs typeface="Times New Roman"/>
                <a:sym typeface="Times New Roman"/>
              </a:rPr>
              <a:t>12.12V Servo Motor</a:t>
            </a:r>
            <a:endParaRPr sz="1779">
              <a:solidFill>
                <a:schemeClr val="dk1"/>
              </a:solidFill>
              <a:latin typeface="Times New Roman"/>
              <a:ea typeface="Times New Roman"/>
              <a:cs typeface="Times New Roman"/>
              <a:sym typeface="Times New Roman"/>
            </a:endParaRPr>
          </a:p>
          <a:p>
            <a:pPr marL="0" lvl="0" indent="0" algn="l" rtl="0">
              <a:lnSpc>
                <a:spcPct val="95000"/>
              </a:lnSpc>
              <a:spcBef>
                <a:spcPts val="0"/>
              </a:spcBef>
              <a:spcAft>
                <a:spcPts val="1200"/>
              </a:spcAft>
              <a:buSzPts val="770"/>
              <a:buNone/>
            </a:pPr>
            <a:endParaRPr sz="1779">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11111"/>
              <a:buNone/>
            </a:pPr>
            <a:r>
              <a:rPr lang="en-GB">
                <a:latin typeface="Times New Roman"/>
                <a:ea typeface="Times New Roman"/>
                <a:cs typeface="Times New Roman"/>
                <a:sym typeface="Times New Roman"/>
              </a:rPr>
              <a:t>SOFTWARE AND WEBSITE USED </a:t>
            </a:r>
            <a:endParaRPr>
              <a:latin typeface="Times New Roman"/>
              <a:ea typeface="Times New Roman"/>
              <a:cs typeface="Times New Roman"/>
              <a:sym typeface="Times New Roman"/>
            </a:endParaRPr>
          </a:p>
        </p:txBody>
      </p:sp>
      <p:sp>
        <p:nvSpPr>
          <p:cNvPr id="147" name="Google Shape;147;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114300" lvl="0" indent="0" algn="l" rtl="0">
              <a:lnSpc>
                <a:spcPct val="90000"/>
              </a:lnSpc>
              <a:spcBef>
                <a:spcPts val="1000"/>
              </a:spcBef>
              <a:spcAft>
                <a:spcPts val="0"/>
              </a:spcAft>
              <a:buClr>
                <a:schemeClr val="dk1"/>
              </a:buClr>
              <a:buSzPts val="1100"/>
              <a:buFont typeface="Arial"/>
              <a:buNone/>
            </a:pPr>
            <a:r>
              <a:rPr lang="en-GB" sz="2800">
                <a:solidFill>
                  <a:schemeClr val="dk1"/>
                </a:solidFill>
                <a:latin typeface="Times New Roman"/>
                <a:ea typeface="Times New Roman"/>
                <a:cs typeface="Times New Roman"/>
                <a:sym typeface="Times New Roman"/>
              </a:rPr>
              <a:t>Arduino IDE - EMBEDDED C CODE </a:t>
            </a:r>
            <a:endParaRPr sz="2800">
              <a:solidFill>
                <a:schemeClr val="dk1"/>
              </a:solidFill>
              <a:latin typeface="Times New Roman"/>
              <a:ea typeface="Times New Roman"/>
              <a:cs typeface="Times New Roman"/>
              <a:sym typeface="Times New Roman"/>
            </a:endParaRPr>
          </a:p>
          <a:p>
            <a:pPr marL="114300" lvl="0" indent="0" algn="l" rtl="0">
              <a:lnSpc>
                <a:spcPct val="90000"/>
              </a:lnSpc>
              <a:spcBef>
                <a:spcPts val="1000"/>
              </a:spcBef>
              <a:spcAft>
                <a:spcPts val="0"/>
              </a:spcAft>
              <a:buClr>
                <a:schemeClr val="dk1"/>
              </a:buClr>
              <a:buSzPts val="1100"/>
              <a:buFont typeface="Arial"/>
              <a:buNone/>
            </a:pPr>
            <a:r>
              <a:rPr lang="en-GB" sz="2800">
                <a:solidFill>
                  <a:schemeClr val="dk1"/>
                </a:solidFill>
                <a:latin typeface="Times New Roman"/>
                <a:ea typeface="Times New Roman"/>
                <a:cs typeface="Times New Roman"/>
                <a:sym typeface="Times New Roman"/>
              </a:rPr>
              <a:t>Website – Arufrut IO </a:t>
            </a:r>
            <a:endParaRPr sz="2800">
              <a:solidFill>
                <a:schemeClr val="dk1"/>
              </a:solidFill>
              <a:latin typeface="Times New Roman"/>
              <a:ea typeface="Times New Roman"/>
              <a:cs typeface="Times New Roman"/>
              <a:sym typeface="Times New Roman"/>
            </a:endParaRPr>
          </a:p>
          <a:p>
            <a:pPr marL="12700" lvl="0" indent="0" algn="l" rtl="0">
              <a:lnSpc>
                <a:spcPct val="90000"/>
              </a:lnSpc>
              <a:spcBef>
                <a:spcPts val="1000"/>
              </a:spcBef>
              <a:spcAft>
                <a:spcPts val="0"/>
              </a:spcAft>
              <a:buClr>
                <a:schemeClr val="dk1"/>
              </a:buClr>
              <a:buSzPts val="1100"/>
              <a:buFont typeface="Arial"/>
              <a:buNone/>
            </a:pPr>
            <a:endParaRPr>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1200"/>
              </a:spcAft>
              <a:buSzPts val="1800"/>
              <a:buNone/>
            </a:pPr>
            <a:endParaRPr>
              <a:latin typeface="Times New Roman"/>
              <a:ea typeface="Times New Roman"/>
              <a:cs typeface="Times New Roman"/>
              <a:sym typeface="Times New Roman"/>
            </a:endParaRPr>
          </a:p>
        </p:txBody>
      </p:sp>
      <p:pic>
        <p:nvPicPr>
          <p:cNvPr id="148" name="Google Shape;148;p28"/>
          <p:cNvPicPr preferRelativeResize="0"/>
          <p:nvPr/>
        </p:nvPicPr>
        <p:blipFill rotWithShape="1">
          <a:blip r:embed="rId3">
            <a:alphaModFix/>
          </a:blip>
          <a:srcRect t="7850"/>
          <a:stretch/>
        </p:blipFill>
        <p:spPr>
          <a:xfrm>
            <a:off x="4223613" y="2209400"/>
            <a:ext cx="4438139" cy="2556099"/>
          </a:xfrm>
          <a:prstGeom prst="rect">
            <a:avLst/>
          </a:prstGeom>
          <a:noFill/>
          <a:ln>
            <a:noFill/>
          </a:ln>
        </p:spPr>
      </p:pic>
      <p:sp>
        <p:nvSpPr>
          <p:cNvPr id="149" name="Google Shape;149;p28"/>
          <p:cNvSpPr txBox="1"/>
          <p:nvPr/>
        </p:nvSpPr>
        <p:spPr>
          <a:xfrm>
            <a:off x="4298425" y="542500"/>
            <a:ext cx="3453300" cy="14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pic>
        <p:nvPicPr>
          <p:cNvPr id="150" name="Google Shape;150;p28"/>
          <p:cNvPicPr preferRelativeResize="0"/>
          <p:nvPr/>
        </p:nvPicPr>
        <p:blipFill rotWithShape="1">
          <a:blip r:embed="rId4">
            <a:alphaModFix/>
          </a:blip>
          <a:srcRect/>
          <a:stretch/>
        </p:blipFill>
        <p:spPr>
          <a:xfrm>
            <a:off x="311699" y="2209400"/>
            <a:ext cx="3594326" cy="2556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GB" sz="2200">
                <a:latin typeface="Times New Roman"/>
                <a:ea typeface="Times New Roman"/>
                <a:cs typeface="Times New Roman"/>
                <a:sym typeface="Times New Roman"/>
              </a:rPr>
              <a:t>PROBLEMS CAN BE FACED &amp; SOLVED </a:t>
            </a:r>
            <a:endParaRPr sz="2200">
              <a:latin typeface="Times New Roman"/>
              <a:ea typeface="Times New Roman"/>
              <a:cs typeface="Times New Roman"/>
              <a:sym typeface="Times New Roman"/>
            </a:endParaRPr>
          </a:p>
        </p:txBody>
      </p:sp>
      <p:sp>
        <p:nvSpPr>
          <p:cNvPr id="156" name="Google Shape;156;p29"/>
          <p:cNvSpPr txBox="1">
            <a:spLocks noGrp="1"/>
          </p:cNvSpPr>
          <p:nvPr>
            <p:ph type="body" idx="1"/>
          </p:nvPr>
        </p:nvSpPr>
        <p:spPr>
          <a:xfrm>
            <a:off x="311700" y="975100"/>
            <a:ext cx="8520600" cy="4074600"/>
          </a:xfrm>
          <a:prstGeom prst="rect">
            <a:avLst/>
          </a:prstGeom>
          <a:noFill/>
          <a:ln>
            <a:noFill/>
          </a:ln>
        </p:spPr>
        <p:txBody>
          <a:bodyPr spcFirstLastPara="1" wrap="square" lIns="91425" tIns="91425" rIns="91425" bIns="91425" anchor="t" anchorCtr="0">
            <a:noAutofit/>
          </a:bodyPr>
          <a:lstStyle/>
          <a:p>
            <a:pPr marL="12700" lvl="0" indent="0" algn="l" rtl="0">
              <a:lnSpc>
                <a:spcPct val="90000"/>
              </a:lnSpc>
              <a:spcBef>
                <a:spcPts val="1000"/>
              </a:spcBef>
              <a:spcAft>
                <a:spcPts val="0"/>
              </a:spcAft>
              <a:buClr>
                <a:schemeClr val="dk1"/>
              </a:buClr>
              <a:buSzPts val="1100"/>
              <a:buFont typeface="Arial"/>
              <a:buNone/>
            </a:pPr>
            <a:r>
              <a:rPr lang="en-GB" sz="1100">
                <a:solidFill>
                  <a:schemeClr val="dk1"/>
                </a:solidFill>
                <a:latin typeface="Times New Roman"/>
                <a:ea typeface="Times New Roman"/>
                <a:cs typeface="Times New Roman"/>
                <a:sym typeface="Times New Roman"/>
              </a:rPr>
              <a:t>1.</a:t>
            </a:r>
            <a:r>
              <a:rPr lang="en-GB" sz="1100" b="1">
                <a:solidFill>
                  <a:schemeClr val="dk1"/>
                </a:solidFill>
                <a:latin typeface="Times New Roman"/>
                <a:ea typeface="Times New Roman"/>
                <a:cs typeface="Times New Roman"/>
                <a:sym typeface="Times New Roman"/>
              </a:rPr>
              <a:t>Inefficient Incubation:</a:t>
            </a:r>
            <a:r>
              <a:rPr lang="en-GB" sz="1100">
                <a:solidFill>
                  <a:schemeClr val="dk1"/>
                </a:solidFill>
                <a:latin typeface="Times New Roman"/>
                <a:ea typeface="Times New Roman"/>
                <a:cs typeface="Times New Roman"/>
                <a:sym typeface="Times New Roman"/>
              </a:rPr>
              <a:t> Traditional egg incubation methods may result in inconsistent temperature and humidity levels, leading to lower hatch rates and reduced productivity. The proposed system ensures precise control of these parameters, improving overall incubation efficiency.</a:t>
            </a:r>
            <a:endParaRPr sz="1100">
              <a:solidFill>
                <a:schemeClr val="dk1"/>
              </a:solidFill>
              <a:latin typeface="Times New Roman"/>
              <a:ea typeface="Times New Roman"/>
              <a:cs typeface="Times New Roman"/>
              <a:sym typeface="Times New Roman"/>
            </a:endParaRPr>
          </a:p>
          <a:p>
            <a:pPr marL="12700" lvl="0" indent="0" algn="l" rtl="0">
              <a:lnSpc>
                <a:spcPct val="90000"/>
              </a:lnSpc>
              <a:spcBef>
                <a:spcPts val="1000"/>
              </a:spcBef>
              <a:spcAft>
                <a:spcPts val="0"/>
              </a:spcAft>
              <a:buClr>
                <a:schemeClr val="dk1"/>
              </a:buClr>
              <a:buSzPts val="1100"/>
              <a:buFont typeface="Arial"/>
              <a:buNone/>
            </a:pPr>
            <a:r>
              <a:rPr lang="en-GB" sz="1100">
                <a:solidFill>
                  <a:schemeClr val="dk1"/>
                </a:solidFill>
                <a:latin typeface="Times New Roman"/>
                <a:ea typeface="Times New Roman"/>
                <a:cs typeface="Times New Roman"/>
                <a:sym typeface="Times New Roman"/>
              </a:rPr>
              <a:t>2.</a:t>
            </a:r>
            <a:r>
              <a:rPr lang="en-GB" sz="1100" b="1">
                <a:solidFill>
                  <a:schemeClr val="dk1"/>
                </a:solidFill>
                <a:latin typeface="Times New Roman"/>
                <a:ea typeface="Times New Roman"/>
                <a:cs typeface="Times New Roman"/>
                <a:sym typeface="Times New Roman"/>
              </a:rPr>
              <a:t>Limited Monitoring Capabilities:</a:t>
            </a:r>
            <a:r>
              <a:rPr lang="en-GB" sz="1100">
                <a:solidFill>
                  <a:schemeClr val="dk1"/>
                </a:solidFill>
                <a:latin typeface="Times New Roman"/>
                <a:ea typeface="Times New Roman"/>
                <a:cs typeface="Times New Roman"/>
                <a:sym typeface="Times New Roman"/>
              </a:rPr>
              <a:t> Without real-time monitoring, farmers may not be aware of issues such as temperature fluctuations or power outages, which can adversely affect egg hatchability. The IoT-based system provides continuous monitoring and alerts, allowing for timely intervention to prevent losses.</a:t>
            </a:r>
            <a:endParaRPr sz="1100">
              <a:solidFill>
                <a:schemeClr val="dk1"/>
              </a:solidFill>
              <a:latin typeface="Times New Roman"/>
              <a:ea typeface="Times New Roman"/>
              <a:cs typeface="Times New Roman"/>
              <a:sym typeface="Times New Roman"/>
            </a:endParaRPr>
          </a:p>
          <a:p>
            <a:pPr marL="12700" lvl="0" indent="0" algn="l" rtl="0">
              <a:lnSpc>
                <a:spcPct val="90000"/>
              </a:lnSpc>
              <a:spcBef>
                <a:spcPts val="1000"/>
              </a:spcBef>
              <a:spcAft>
                <a:spcPts val="0"/>
              </a:spcAft>
              <a:buClr>
                <a:schemeClr val="dk1"/>
              </a:buClr>
              <a:buSzPts val="1100"/>
              <a:buFont typeface="Arial"/>
              <a:buNone/>
            </a:pPr>
            <a:r>
              <a:rPr lang="en-GB" sz="1100">
                <a:solidFill>
                  <a:schemeClr val="dk1"/>
                </a:solidFill>
                <a:latin typeface="Times New Roman"/>
                <a:ea typeface="Times New Roman"/>
                <a:cs typeface="Times New Roman"/>
                <a:sym typeface="Times New Roman"/>
              </a:rPr>
              <a:t>3.</a:t>
            </a:r>
            <a:r>
              <a:rPr lang="en-GB" sz="1100" b="1">
                <a:solidFill>
                  <a:schemeClr val="dk1"/>
                </a:solidFill>
                <a:latin typeface="Times New Roman"/>
                <a:ea typeface="Times New Roman"/>
                <a:cs typeface="Times New Roman"/>
                <a:sym typeface="Times New Roman"/>
              </a:rPr>
              <a:t>Increase Infant Mortality Rates:</a:t>
            </a:r>
            <a:r>
              <a:rPr lang="en-GB" sz="1100">
                <a:solidFill>
                  <a:schemeClr val="dk1"/>
                </a:solidFill>
                <a:latin typeface="Times New Roman"/>
                <a:ea typeface="Times New Roman"/>
                <a:cs typeface="Times New Roman"/>
                <a:sym typeface="Times New Roman"/>
              </a:rPr>
              <a:t> In regions with limited access to advanced healthcare facilities, newborns may face higher mortality rates due to inadequate monitoring and care. The neonatal baby incubator with real-time monitoring capabilities and egg rotator in equal distribution of temperature can help address this issue by providing critical data to healthcare providers and enabling timely interventions.</a:t>
            </a:r>
            <a:endParaRPr sz="1100">
              <a:solidFill>
                <a:schemeClr val="dk1"/>
              </a:solidFill>
              <a:latin typeface="Times New Roman"/>
              <a:ea typeface="Times New Roman"/>
              <a:cs typeface="Times New Roman"/>
              <a:sym typeface="Times New Roman"/>
            </a:endParaRPr>
          </a:p>
          <a:p>
            <a:pPr marL="12700" lvl="0" indent="0" algn="l" rtl="0">
              <a:lnSpc>
                <a:spcPct val="90000"/>
              </a:lnSpc>
              <a:spcBef>
                <a:spcPts val="1000"/>
              </a:spcBef>
              <a:spcAft>
                <a:spcPts val="0"/>
              </a:spcAft>
              <a:buClr>
                <a:schemeClr val="dk1"/>
              </a:buClr>
              <a:buSzPts val="1100"/>
              <a:buFont typeface="Arial"/>
              <a:buNone/>
            </a:pPr>
            <a:r>
              <a:rPr lang="en-GB" sz="1100">
                <a:solidFill>
                  <a:schemeClr val="dk1"/>
                </a:solidFill>
                <a:latin typeface="Times New Roman"/>
                <a:ea typeface="Times New Roman"/>
                <a:cs typeface="Times New Roman"/>
                <a:sym typeface="Times New Roman"/>
              </a:rPr>
              <a:t>4.</a:t>
            </a:r>
            <a:r>
              <a:rPr lang="en-GB" sz="1100" b="1">
                <a:solidFill>
                  <a:schemeClr val="dk1"/>
                </a:solidFill>
                <a:latin typeface="Times New Roman"/>
                <a:ea typeface="Times New Roman"/>
                <a:cs typeface="Times New Roman"/>
                <a:sym typeface="Times New Roman"/>
              </a:rPr>
              <a:t>Resource Constraints:</a:t>
            </a:r>
            <a:r>
              <a:rPr lang="en-GB" sz="1100">
                <a:solidFill>
                  <a:schemeClr val="dk1"/>
                </a:solidFill>
                <a:latin typeface="Times New Roman"/>
                <a:ea typeface="Times New Roman"/>
                <a:cs typeface="Times New Roman"/>
                <a:sym typeface="Times New Roman"/>
              </a:rPr>
              <a:t> Small-scale farmers or healthcare facilities may lack the resources to invest in expensive incubation or neonatal care equipment. The proposed low-cost solutions offer an affordable alternative, democratizing access to advanced technology and improving outcomes for all stakeholders.</a:t>
            </a:r>
            <a:endParaRPr sz="1100">
              <a:solidFill>
                <a:schemeClr val="dk1"/>
              </a:solidFill>
              <a:latin typeface="Times New Roman"/>
              <a:ea typeface="Times New Roman"/>
              <a:cs typeface="Times New Roman"/>
              <a:sym typeface="Times New Roman"/>
            </a:endParaRPr>
          </a:p>
          <a:p>
            <a:pPr marL="12700" lvl="0" indent="0" algn="l" rtl="0">
              <a:lnSpc>
                <a:spcPct val="90000"/>
              </a:lnSpc>
              <a:spcBef>
                <a:spcPts val="1000"/>
              </a:spcBef>
              <a:spcAft>
                <a:spcPts val="0"/>
              </a:spcAft>
              <a:buClr>
                <a:schemeClr val="dk1"/>
              </a:buClr>
              <a:buSzPts val="1100"/>
              <a:buFont typeface="Arial"/>
              <a:buNone/>
            </a:pPr>
            <a:r>
              <a:rPr lang="en-GB" sz="1100">
                <a:solidFill>
                  <a:schemeClr val="dk1"/>
                </a:solidFill>
                <a:latin typeface="Times New Roman"/>
                <a:ea typeface="Times New Roman"/>
                <a:cs typeface="Times New Roman"/>
                <a:sym typeface="Times New Roman"/>
              </a:rPr>
              <a:t>5.</a:t>
            </a:r>
            <a:r>
              <a:rPr lang="en-GB" sz="1100" b="1">
                <a:solidFill>
                  <a:schemeClr val="dk1"/>
                </a:solidFill>
                <a:latin typeface="Times New Roman"/>
                <a:ea typeface="Times New Roman"/>
                <a:cs typeface="Times New Roman"/>
                <a:sym typeface="Times New Roman"/>
              </a:rPr>
              <a:t>Environmental Challenge:</a:t>
            </a:r>
            <a:r>
              <a:rPr lang="en-GB" sz="1100">
                <a:solidFill>
                  <a:schemeClr val="dk1"/>
                </a:solidFill>
                <a:latin typeface="Times New Roman"/>
                <a:ea typeface="Times New Roman"/>
                <a:cs typeface="Times New Roman"/>
                <a:sym typeface="Times New Roman"/>
              </a:rPr>
              <a:t> Extreme weather conditions or environmental factors can pose challenges to traditional farming or healthcare practices. The system's ability to maintain optimal conditions regardless of external factors mitigates these risks and ensures consistent performance.</a:t>
            </a:r>
            <a:endParaRPr sz="1100">
              <a:solidFill>
                <a:schemeClr val="dk1"/>
              </a:solidFill>
              <a:latin typeface="Times New Roman"/>
              <a:ea typeface="Times New Roman"/>
              <a:cs typeface="Times New Roman"/>
              <a:sym typeface="Times New Roman"/>
            </a:endParaRPr>
          </a:p>
          <a:p>
            <a:pPr marL="12700" lvl="0" indent="0" algn="l" rtl="0">
              <a:lnSpc>
                <a:spcPct val="90000"/>
              </a:lnSpc>
              <a:spcBef>
                <a:spcPts val="1000"/>
              </a:spcBef>
              <a:spcAft>
                <a:spcPts val="0"/>
              </a:spcAft>
              <a:buClr>
                <a:schemeClr val="dk1"/>
              </a:buClr>
              <a:buSzPts val="1100"/>
              <a:buFont typeface="Arial"/>
              <a:buNone/>
            </a:pPr>
            <a:r>
              <a:rPr lang="en-GB" sz="1100">
                <a:solidFill>
                  <a:schemeClr val="dk1"/>
                </a:solidFill>
                <a:latin typeface="Times New Roman"/>
                <a:ea typeface="Times New Roman"/>
                <a:cs typeface="Times New Roman"/>
                <a:sym typeface="Times New Roman"/>
              </a:rPr>
              <a:t>6.</a:t>
            </a:r>
            <a:r>
              <a:rPr lang="en-GB" sz="1100" b="1">
                <a:solidFill>
                  <a:schemeClr val="dk1"/>
                </a:solidFill>
                <a:latin typeface="Times New Roman"/>
                <a:ea typeface="Times New Roman"/>
                <a:cs typeface="Times New Roman"/>
                <a:sym typeface="Times New Roman"/>
              </a:rPr>
              <a:t>Data-driven Decision Making:</a:t>
            </a:r>
            <a:r>
              <a:rPr lang="en-GB" sz="1100">
                <a:solidFill>
                  <a:schemeClr val="dk1"/>
                </a:solidFill>
                <a:latin typeface="Times New Roman"/>
                <a:ea typeface="Times New Roman"/>
                <a:cs typeface="Times New Roman"/>
                <a:sym typeface="Times New Roman"/>
              </a:rPr>
              <a:t> Without access to real-time data and analytics, farmers and healthcare providers may struggle to make informed decisions. The proposed system collects and analyzes data, enabling stakeholders to identify trends, optimize processes, and make data-driven decisions to improve outcomes.</a:t>
            </a:r>
            <a:endParaRPr sz="1100">
              <a:solidFill>
                <a:schemeClr val="dk1"/>
              </a:solidFill>
              <a:latin typeface="Times New Roman"/>
              <a:ea typeface="Times New Roman"/>
              <a:cs typeface="Times New Roman"/>
              <a:sym typeface="Times New Roman"/>
            </a:endParaRPr>
          </a:p>
          <a:p>
            <a:pPr marL="12700" lvl="0" indent="0" algn="l" rtl="0">
              <a:lnSpc>
                <a:spcPct val="90000"/>
              </a:lnSpc>
              <a:spcBef>
                <a:spcPts val="1000"/>
              </a:spcBef>
              <a:spcAft>
                <a:spcPts val="0"/>
              </a:spcAft>
              <a:buClr>
                <a:schemeClr val="dk1"/>
              </a:buClr>
              <a:buSzPts val="1100"/>
              <a:buFont typeface="Arial"/>
              <a:buNone/>
            </a:pPr>
            <a:r>
              <a:rPr lang="en-GB" sz="1100">
                <a:solidFill>
                  <a:schemeClr val="dk1"/>
                </a:solidFill>
                <a:latin typeface="Times New Roman"/>
                <a:ea typeface="Times New Roman"/>
                <a:cs typeface="Times New Roman"/>
                <a:sym typeface="Times New Roman"/>
              </a:rPr>
              <a:t>7.</a:t>
            </a:r>
            <a:r>
              <a:rPr lang="en-GB" sz="1100" b="1">
                <a:solidFill>
                  <a:schemeClr val="dk1"/>
                </a:solidFill>
                <a:latin typeface="Times New Roman"/>
                <a:ea typeface="Times New Roman"/>
                <a:cs typeface="Times New Roman"/>
                <a:sym typeface="Times New Roman"/>
              </a:rPr>
              <a:t>Communication Gaps:</a:t>
            </a:r>
            <a:r>
              <a:rPr lang="en-GB" sz="1100">
                <a:solidFill>
                  <a:schemeClr val="dk1"/>
                </a:solidFill>
                <a:latin typeface="Times New Roman"/>
                <a:ea typeface="Times New Roman"/>
                <a:cs typeface="Times New Roman"/>
                <a:sym typeface="Times New Roman"/>
              </a:rPr>
              <a:t> In remote or rural areas, communication gaps between farmers, healthcare providers, and stakeholders may hinder coordination and response times. The system's remote monitoring capabilities bridge these gaps, facilitating seamless communication and collaboration for better outcomes.</a:t>
            </a:r>
            <a:endParaRPr sz="11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1200"/>
              </a:spcAft>
              <a:buSzPts val="1800"/>
              <a:buNone/>
            </a:pPr>
            <a:endParaRPr sz="1100">
              <a:solidFill>
                <a:schemeClr val="dk1"/>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70707"/>
              <a:buNone/>
            </a:pPr>
            <a:r>
              <a:rPr lang="en-GB" sz="4400">
                <a:latin typeface="Times New Roman"/>
                <a:ea typeface="Times New Roman"/>
                <a:cs typeface="Times New Roman"/>
                <a:sym typeface="Times New Roman"/>
              </a:rPr>
              <a:t>METHODOLOGY</a:t>
            </a:r>
            <a:endParaRPr>
              <a:latin typeface="Times New Roman"/>
              <a:ea typeface="Times New Roman"/>
              <a:cs typeface="Times New Roman"/>
              <a:sym typeface="Times New Roman"/>
            </a:endParaRPr>
          </a:p>
        </p:txBody>
      </p:sp>
      <p:sp>
        <p:nvSpPr>
          <p:cNvPr id="162" name="Google Shape;162;p30"/>
          <p:cNvSpPr txBox="1">
            <a:spLocks noGrp="1"/>
          </p:cNvSpPr>
          <p:nvPr>
            <p:ph type="body" idx="1"/>
          </p:nvPr>
        </p:nvSpPr>
        <p:spPr>
          <a:xfrm>
            <a:off x="311700" y="1371550"/>
            <a:ext cx="8520600" cy="3416400"/>
          </a:xfrm>
          <a:prstGeom prst="rect">
            <a:avLst/>
          </a:prstGeom>
          <a:noFill/>
          <a:ln>
            <a:noFill/>
          </a:ln>
        </p:spPr>
        <p:txBody>
          <a:bodyPr spcFirstLastPara="1" wrap="square" lIns="91425" tIns="91425" rIns="91425" bIns="91425" anchor="t" anchorCtr="0">
            <a:normAutofit lnSpcReduction="10000"/>
          </a:bodyPr>
          <a:lstStyle/>
          <a:p>
            <a:pPr marL="457200" lvl="0" indent="0" algn="l" rtl="0">
              <a:spcBef>
                <a:spcPts val="1200"/>
              </a:spcBef>
              <a:spcAft>
                <a:spcPts val="0"/>
              </a:spcAft>
              <a:buNone/>
            </a:pPr>
            <a:r>
              <a:rPr lang="en-GB">
                <a:solidFill>
                  <a:schemeClr val="dk1"/>
                </a:solidFill>
                <a:latin typeface="Times New Roman"/>
                <a:ea typeface="Times New Roman"/>
                <a:cs typeface="Times New Roman"/>
                <a:sym typeface="Times New Roman"/>
              </a:rPr>
              <a:t>Seamless Connectivity: Connects sensors, actuators, and CPU for real-time monitoring.</a:t>
            </a:r>
            <a:endParaRPr>
              <a:solidFill>
                <a:schemeClr val="dk1"/>
              </a:solidFill>
              <a:latin typeface="Times New Roman"/>
              <a:ea typeface="Times New Roman"/>
              <a:cs typeface="Times New Roman"/>
              <a:sym typeface="Times New Roman"/>
            </a:endParaRPr>
          </a:p>
          <a:p>
            <a:pPr marL="457200" lvl="0" indent="0" algn="l" rtl="0">
              <a:spcBef>
                <a:spcPts val="1200"/>
              </a:spcBef>
              <a:spcAft>
                <a:spcPts val="0"/>
              </a:spcAft>
              <a:buNone/>
            </a:pPr>
            <a:r>
              <a:rPr lang="en-GB">
                <a:solidFill>
                  <a:schemeClr val="dk1"/>
                </a:solidFill>
                <a:latin typeface="Times New Roman"/>
                <a:ea typeface="Times New Roman"/>
                <a:cs typeface="Times New Roman"/>
                <a:sym typeface="Times New Roman"/>
              </a:rPr>
              <a:t>Remote Access: Monitor and manage from anywhere via web or mobile apps.</a:t>
            </a:r>
            <a:endParaRPr>
              <a:solidFill>
                <a:schemeClr val="dk1"/>
              </a:solidFill>
              <a:latin typeface="Times New Roman"/>
              <a:ea typeface="Times New Roman"/>
              <a:cs typeface="Times New Roman"/>
              <a:sym typeface="Times New Roman"/>
            </a:endParaRPr>
          </a:p>
          <a:p>
            <a:pPr marL="457200" lvl="0" indent="0" algn="l" rtl="0">
              <a:spcBef>
                <a:spcPts val="1200"/>
              </a:spcBef>
              <a:spcAft>
                <a:spcPts val="0"/>
              </a:spcAft>
              <a:buNone/>
            </a:pPr>
            <a:r>
              <a:rPr lang="en-GB">
                <a:solidFill>
                  <a:schemeClr val="dk1"/>
                </a:solidFill>
                <a:latin typeface="Times New Roman"/>
                <a:ea typeface="Times New Roman"/>
                <a:cs typeface="Times New Roman"/>
                <a:sym typeface="Times New Roman"/>
              </a:rPr>
              <a:t>Automation: Automates temperature, humidity, and egg turning for optimal conditions.</a:t>
            </a:r>
            <a:endParaRPr>
              <a:solidFill>
                <a:schemeClr val="dk1"/>
              </a:solidFill>
              <a:latin typeface="Times New Roman"/>
              <a:ea typeface="Times New Roman"/>
              <a:cs typeface="Times New Roman"/>
              <a:sym typeface="Times New Roman"/>
            </a:endParaRPr>
          </a:p>
          <a:p>
            <a:pPr marL="457200" lvl="0" indent="0" algn="l" rtl="0">
              <a:spcBef>
                <a:spcPts val="1200"/>
              </a:spcBef>
              <a:spcAft>
                <a:spcPts val="0"/>
              </a:spcAft>
              <a:buNone/>
            </a:pPr>
            <a:r>
              <a:rPr lang="en-GB">
                <a:solidFill>
                  <a:schemeClr val="dk1"/>
                </a:solidFill>
                <a:latin typeface="Times New Roman"/>
                <a:ea typeface="Times New Roman"/>
                <a:cs typeface="Times New Roman"/>
                <a:sym typeface="Times New Roman"/>
              </a:rPr>
              <a:t>Data Analytics: Analyzes data for optimized settings and improved hatch rates.</a:t>
            </a:r>
            <a:endParaRPr>
              <a:solidFill>
                <a:schemeClr val="dk1"/>
              </a:solidFill>
              <a:latin typeface="Times New Roman"/>
              <a:ea typeface="Times New Roman"/>
              <a:cs typeface="Times New Roman"/>
              <a:sym typeface="Times New Roman"/>
            </a:endParaRPr>
          </a:p>
          <a:p>
            <a:pPr marL="457200" lvl="0" indent="0" algn="l" rtl="0">
              <a:spcBef>
                <a:spcPts val="1200"/>
              </a:spcBef>
              <a:spcAft>
                <a:spcPts val="0"/>
              </a:spcAft>
              <a:buNone/>
            </a:pPr>
            <a:r>
              <a:rPr lang="en-GB">
                <a:solidFill>
                  <a:schemeClr val="dk1"/>
                </a:solidFill>
                <a:latin typeface="Times New Roman"/>
                <a:ea typeface="Times New Roman"/>
                <a:cs typeface="Times New Roman"/>
                <a:sym typeface="Times New Roman"/>
              </a:rPr>
              <a:t>Cloud Integration: Provides data storage, backup, analytics, and scalability benefits.</a:t>
            </a:r>
            <a:endParaRPr>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SzPts val="2571"/>
              <a:buNone/>
            </a:pP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t>Use of Egg Rotator </a:t>
            </a:r>
            <a:endParaRPr/>
          </a:p>
        </p:txBody>
      </p:sp>
      <p:pic>
        <p:nvPicPr>
          <p:cNvPr id="168" name="Google Shape;168;p31"/>
          <p:cNvPicPr preferRelativeResize="0"/>
          <p:nvPr/>
        </p:nvPicPr>
        <p:blipFill>
          <a:blip r:embed="rId3">
            <a:alphaModFix/>
          </a:blip>
          <a:stretch>
            <a:fillRect/>
          </a:stretch>
        </p:blipFill>
        <p:spPr>
          <a:xfrm>
            <a:off x="476250" y="1383500"/>
            <a:ext cx="3630550" cy="2727125"/>
          </a:xfrm>
          <a:prstGeom prst="rect">
            <a:avLst/>
          </a:prstGeom>
          <a:noFill/>
          <a:ln>
            <a:noFill/>
          </a:ln>
        </p:spPr>
      </p:pic>
      <p:sp>
        <p:nvSpPr>
          <p:cNvPr id="169" name="Google Shape;169;p31"/>
          <p:cNvSpPr txBox="1"/>
          <p:nvPr/>
        </p:nvSpPr>
        <p:spPr>
          <a:xfrm>
            <a:off x="4572000" y="1383500"/>
            <a:ext cx="4413300" cy="3386400"/>
          </a:xfrm>
          <a:prstGeom prst="rect">
            <a:avLst/>
          </a:prstGeom>
          <a:noFill/>
          <a:ln>
            <a:noFill/>
          </a:ln>
        </p:spPr>
        <p:txBody>
          <a:bodyPr spcFirstLastPara="1" wrap="square" lIns="91425" tIns="91425" rIns="91425" bIns="91425" anchor="t" anchorCtr="0">
            <a:spAutoFit/>
          </a:bodyPr>
          <a:lstStyle/>
          <a:p>
            <a:pPr marL="0" marR="1270" lvl="0" indent="0" algn="just" rtl="0">
              <a:lnSpc>
                <a:spcPct val="150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The incorporation of an egg turner in our proposed incubator model significantly improves </a:t>
            </a:r>
            <a:r>
              <a:rPr lang="en-GB" sz="1200" b="1">
                <a:solidFill>
                  <a:schemeClr val="dk1"/>
                </a:solidFill>
                <a:latin typeface="Times New Roman"/>
                <a:ea typeface="Times New Roman"/>
                <a:cs typeface="Times New Roman"/>
                <a:sym typeface="Times New Roman"/>
              </a:rPr>
              <a:t>hatchability by ensuring uniform heat distribution, preventing hot spots, and reducing the risk of deformities or mortality.</a:t>
            </a:r>
            <a:r>
              <a:rPr lang="en-GB" sz="1200">
                <a:solidFill>
                  <a:schemeClr val="dk1"/>
                </a:solidFill>
                <a:latin typeface="Times New Roman"/>
                <a:ea typeface="Times New Roman"/>
                <a:cs typeface="Times New Roman"/>
                <a:sym typeface="Times New Roman"/>
              </a:rPr>
              <a:t> This </a:t>
            </a:r>
            <a:r>
              <a:rPr lang="en-GB" sz="1200" b="1">
                <a:solidFill>
                  <a:schemeClr val="dk1"/>
                </a:solidFill>
                <a:latin typeface="Times New Roman"/>
                <a:ea typeface="Times New Roman"/>
                <a:cs typeface="Times New Roman"/>
                <a:sym typeface="Times New Roman"/>
              </a:rPr>
              <a:t>consistent rotation also enhances chick growth and development post-hatching, promoting proper muscle and bone development.</a:t>
            </a:r>
            <a:r>
              <a:rPr lang="en-GB" sz="1200">
                <a:solidFill>
                  <a:schemeClr val="dk1"/>
                </a:solidFill>
                <a:latin typeface="Times New Roman"/>
                <a:ea typeface="Times New Roman"/>
                <a:cs typeface="Times New Roman"/>
                <a:sym typeface="Times New Roman"/>
              </a:rPr>
              <a:t> With advanced features like precise temperature control and uniform egg rotation, we aim for an average incubation period of around 21 days for chicken eggs, </a:t>
            </a:r>
            <a:r>
              <a:rPr lang="en-GB" sz="1200" b="1">
                <a:solidFill>
                  <a:schemeClr val="dk1"/>
                </a:solidFill>
                <a:latin typeface="Times New Roman"/>
                <a:ea typeface="Times New Roman"/>
                <a:cs typeface="Times New Roman"/>
                <a:sym typeface="Times New Roman"/>
              </a:rPr>
              <a:t>leading to higher hatch rates and healthier poultry stock compared to traditional incubators.</a:t>
            </a:r>
            <a:endParaRPr sz="1200" b="1">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18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11111"/>
              <a:buNone/>
            </a:pPr>
            <a:r>
              <a:rPr lang="en-GB">
                <a:latin typeface="Times New Roman"/>
                <a:ea typeface="Times New Roman"/>
                <a:cs typeface="Times New Roman"/>
                <a:sym typeface="Times New Roman"/>
              </a:rPr>
              <a:t>ABSTRACT</a:t>
            </a:r>
            <a:endParaRPr>
              <a:latin typeface="Times New Roman"/>
              <a:ea typeface="Times New Roman"/>
              <a:cs typeface="Times New Roman"/>
              <a:sym typeface="Times New Roman"/>
            </a:endParaRPr>
          </a:p>
        </p:txBody>
      </p:sp>
      <p:sp>
        <p:nvSpPr>
          <p:cNvPr id="63" name="Google Shape;63;p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marR="1270" lvl="0" indent="0" algn="just" rtl="0">
              <a:lnSpc>
                <a:spcPct val="150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The proposed egg incubator system integrates Arduino microcontrollers and NodeMCU for IoT capabilities to optimize egg development and hatch rates. Through real-time monitoring and control facilitated by NodeMCU, the system ensures the ideal conditions of temperature, humidity, and egg rotation for successful incubation. The incorporation of an egg rotator further enhances the incubation process by evenly distributing temperature across all sides of the egg, maximizing hatch rates and producing healthier chicks. This innovation addresses critical concerns in the agriculture sector by providing a reliable and efficient solution for egg incubation, ultimately leading to improved productivity. Additionally, the proposal for a low-cost neonatal baby incubator with real-time monitoring capabilities leverages microcontrollers and IoT technology to maintain optimal conditions for infant care. Through real-time monitoring of temperature, humidity, and motion detection, the incubator ensures the well-being of newborns, particularly in resource-constrained settings where access to traditional healthcare facilities may be limited. This initiative holds significant promise for improving survival rates among infants and addressing key challenges in the healthcare sector, thereby contributing to better outcomes for neonatal care.</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250"/>
              </a:spcBef>
              <a:spcAft>
                <a:spcPts val="1200"/>
              </a:spcAft>
              <a:buSzPts val="2323"/>
              <a:buNone/>
            </a:pP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11111"/>
              <a:buNone/>
            </a:pPr>
            <a:r>
              <a:rPr lang="en-GB">
                <a:latin typeface="Times New Roman"/>
                <a:ea typeface="Times New Roman"/>
                <a:cs typeface="Times New Roman"/>
                <a:sym typeface="Times New Roman"/>
              </a:rPr>
              <a:t>ADVANTAGES</a:t>
            </a:r>
            <a:endParaRPr>
              <a:latin typeface="Times New Roman"/>
              <a:ea typeface="Times New Roman"/>
              <a:cs typeface="Times New Roman"/>
              <a:sym typeface="Times New Roman"/>
            </a:endParaRPr>
          </a:p>
        </p:txBody>
      </p:sp>
      <p:sp>
        <p:nvSpPr>
          <p:cNvPr id="175" name="Google Shape;175;p32"/>
          <p:cNvSpPr txBox="1">
            <a:spLocks noGrp="1"/>
          </p:cNvSpPr>
          <p:nvPr>
            <p:ph type="body" idx="1"/>
          </p:nvPr>
        </p:nvSpPr>
        <p:spPr>
          <a:xfrm>
            <a:off x="311700" y="933400"/>
            <a:ext cx="8520600" cy="368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GB" sz="1200" b="1">
                <a:solidFill>
                  <a:schemeClr val="dk1"/>
                </a:solidFill>
                <a:latin typeface="Times New Roman"/>
                <a:ea typeface="Times New Roman"/>
                <a:cs typeface="Times New Roman"/>
                <a:sym typeface="Times New Roman"/>
              </a:rPr>
              <a:t>Enhanced Efficiency</a:t>
            </a:r>
            <a:r>
              <a:rPr lang="en-GB" sz="1200">
                <a:solidFill>
                  <a:schemeClr val="dk1"/>
                </a:solidFill>
                <a:latin typeface="Times New Roman"/>
                <a:ea typeface="Times New Roman"/>
                <a:cs typeface="Times New Roman"/>
                <a:sym typeface="Times New Roman"/>
              </a:rPr>
              <a:t>: The incorporation of IoT technology allows for real-time monitoring and control of incubation parameters, leading to improved hatch rates and egg development efficiency.</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GB" sz="1200" b="1">
                <a:solidFill>
                  <a:schemeClr val="dk1"/>
                </a:solidFill>
                <a:latin typeface="Times New Roman"/>
                <a:ea typeface="Times New Roman"/>
                <a:cs typeface="Times New Roman"/>
                <a:sym typeface="Times New Roman"/>
              </a:rPr>
              <a:t>Cost-effectiveness</a:t>
            </a:r>
            <a:r>
              <a:rPr lang="en-GB" sz="1200">
                <a:solidFill>
                  <a:schemeClr val="dk1"/>
                </a:solidFill>
                <a:latin typeface="Times New Roman"/>
                <a:ea typeface="Times New Roman"/>
                <a:cs typeface="Times New Roman"/>
                <a:sym typeface="Times New Roman"/>
              </a:rPr>
              <a:t>: Utilizing Arduino microcontrollers and NodeMCU for monitoring reduces the cost of implementation compared to traditional incubation systems, making it accessible to a wider range of farmers and healthcare facilities.</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GB" sz="1200" b="1">
                <a:solidFill>
                  <a:schemeClr val="dk1"/>
                </a:solidFill>
                <a:latin typeface="Times New Roman"/>
                <a:ea typeface="Times New Roman"/>
                <a:cs typeface="Times New Roman"/>
                <a:sym typeface="Times New Roman"/>
              </a:rPr>
              <a:t>Remote Monitoring</a:t>
            </a:r>
            <a:r>
              <a:rPr lang="en-GB" sz="1200">
                <a:solidFill>
                  <a:schemeClr val="dk1"/>
                </a:solidFill>
                <a:latin typeface="Times New Roman"/>
                <a:ea typeface="Times New Roman"/>
                <a:cs typeface="Times New Roman"/>
                <a:sym typeface="Times New Roman"/>
              </a:rPr>
              <a:t>: The ability to monitor the status of eggs and newborns remotely via IoT technology enables farmers and healthcare professionals to intervene promptly when necessary, reducing the risk of losses and improving overall outcomes.</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 </a:t>
            </a:r>
            <a:r>
              <a:rPr lang="en-GB" sz="1200" b="1">
                <a:solidFill>
                  <a:schemeClr val="dk1"/>
                </a:solidFill>
                <a:latin typeface="Times New Roman"/>
                <a:ea typeface="Times New Roman"/>
                <a:cs typeface="Times New Roman"/>
                <a:sym typeface="Times New Roman"/>
              </a:rPr>
              <a:t>Optimal Conditions Maintenance</a:t>
            </a:r>
            <a:r>
              <a:rPr lang="en-GB" sz="1200">
                <a:solidFill>
                  <a:schemeClr val="dk1"/>
                </a:solidFill>
                <a:latin typeface="Times New Roman"/>
                <a:ea typeface="Times New Roman"/>
                <a:cs typeface="Times New Roman"/>
                <a:sym typeface="Times New Roman"/>
              </a:rPr>
              <a:t>: The system ensures optimal conditions such as temperature, humidity, and motion detection, leading to healthier newborns and increased survival rates in both poultry farming and neonatal care.</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GB" sz="1200" b="1">
                <a:solidFill>
                  <a:schemeClr val="dk1"/>
                </a:solidFill>
                <a:latin typeface="Times New Roman"/>
                <a:ea typeface="Times New Roman"/>
                <a:cs typeface="Times New Roman"/>
                <a:sym typeface="Times New Roman"/>
              </a:rPr>
              <a:t>Data Analysis</a:t>
            </a:r>
            <a:r>
              <a:rPr lang="en-GB" sz="1200">
                <a:solidFill>
                  <a:schemeClr val="dk1"/>
                </a:solidFill>
                <a:latin typeface="Times New Roman"/>
                <a:ea typeface="Times New Roman"/>
                <a:cs typeface="Times New Roman"/>
                <a:sym typeface="Times New Roman"/>
              </a:rPr>
              <a:t>: The collection of real-time data allows for analysis of trends and patterns, potentially leading to further optimizations through the implementation of machine learning algorithms.</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GB" sz="1200" b="1">
                <a:solidFill>
                  <a:schemeClr val="dk1"/>
                </a:solidFill>
                <a:latin typeface="Times New Roman"/>
                <a:ea typeface="Times New Roman"/>
                <a:cs typeface="Times New Roman"/>
                <a:sym typeface="Times New Roman"/>
              </a:rPr>
              <a:t>Improvement of Productivity and Survival Rates:</a:t>
            </a:r>
            <a:r>
              <a:rPr lang="en-GB" sz="1200">
                <a:solidFill>
                  <a:schemeClr val="dk1"/>
                </a:solidFill>
                <a:latin typeface="Times New Roman"/>
                <a:ea typeface="Times New Roman"/>
                <a:cs typeface="Times New Roman"/>
                <a:sym typeface="Times New Roman"/>
              </a:rPr>
              <a:t> By addressing critical concerns in agriculture and healthcare sectors, the project aims to enhance productivity in poultry farming and increase survival rates for newborns, ultimately benefiting the respective industries and communities.</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1200"/>
              </a:spcAft>
              <a:buSzPts val="1800"/>
              <a:buNone/>
            </a:pPr>
            <a:endParaRPr sz="1200">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p33"/>
          <p:cNvPicPr preferRelativeResize="0"/>
          <p:nvPr/>
        </p:nvPicPr>
        <p:blipFill rotWithShape="1">
          <a:blip r:embed="rId3">
            <a:alphaModFix/>
          </a:blip>
          <a:srcRect/>
          <a:stretch/>
        </p:blipFill>
        <p:spPr>
          <a:xfrm>
            <a:off x="173250" y="490350"/>
            <a:ext cx="4625951" cy="4580125"/>
          </a:xfrm>
          <a:prstGeom prst="rect">
            <a:avLst/>
          </a:prstGeom>
          <a:noFill/>
          <a:ln>
            <a:noFill/>
          </a:ln>
        </p:spPr>
      </p:pic>
      <p:pic>
        <p:nvPicPr>
          <p:cNvPr id="181" name="Google Shape;181;p33"/>
          <p:cNvPicPr preferRelativeResize="0"/>
          <p:nvPr/>
        </p:nvPicPr>
        <p:blipFill rotWithShape="1">
          <a:blip r:embed="rId4">
            <a:alphaModFix/>
          </a:blip>
          <a:srcRect/>
          <a:stretch/>
        </p:blipFill>
        <p:spPr>
          <a:xfrm>
            <a:off x="4930750" y="462225"/>
            <a:ext cx="4060851" cy="4636374"/>
          </a:xfrm>
          <a:prstGeom prst="rect">
            <a:avLst/>
          </a:prstGeom>
          <a:noFill/>
          <a:ln>
            <a:noFill/>
          </a:ln>
        </p:spPr>
      </p:pic>
      <p:sp>
        <p:nvSpPr>
          <p:cNvPr id="182" name="Google Shape;182;p33"/>
          <p:cNvSpPr txBox="1"/>
          <p:nvPr/>
        </p:nvSpPr>
        <p:spPr>
          <a:xfrm>
            <a:off x="313000" y="125200"/>
            <a:ext cx="2618700" cy="260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0" i="0" u="none" strike="noStrike" cap="none">
                <a:solidFill>
                  <a:schemeClr val="dk2"/>
                </a:solidFill>
                <a:latin typeface="Arial"/>
                <a:ea typeface="Arial"/>
                <a:cs typeface="Arial"/>
                <a:sym typeface="Arial"/>
              </a:rPr>
              <a:t>Arduino Code </a:t>
            </a:r>
            <a:endParaRPr sz="1800" b="0" i="0" u="none" strike="noStrike" cap="none">
              <a:solidFill>
                <a:schemeClr val="dk2"/>
              </a:solidFill>
              <a:latin typeface="Arial"/>
              <a:ea typeface="Arial"/>
              <a:cs typeface="Arial"/>
              <a:sym typeface="Arial"/>
            </a:endParaRPr>
          </a:p>
        </p:txBody>
      </p:sp>
      <p:sp>
        <p:nvSpPr>
          <p:cNvPr id="183" name="Google Shape;183;p33"/>
          <p:cNvSpPr txBox="1"/>
          <p:nvPr/>
        </p:nvSpPr>
        <p:spPr>
          <a:xfrm>
            <a:off x="5373025" y="125200"/>
            <a:ext cx="2827500" cy="23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0" i="0" u="none" strike="noStrike" cap="none">
                <a:solidFill>
                  <a:schemeClr val="dk2"/>
                </a:solidFill>
                <a:latin typeface="Arial"/>
                <a:ea typeface="Arial"/>
                <a:cs typeface="Arial"/>
                <a:sym typeface="Arial"/>
              </a:rPr>
              <a:t>Wifi Module Code </a:t>
            </a:r>
            <a:endParaRPr sz="1800" b="0" i="0" u="none" strike="noStrike" cap="none">
              <a:solidFill>
                <a:schemeClr val="dk2"/>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Clr>
                <a:schemeClr val="dk1"/>
              </a:buClr>
              <a:buSzPct val="33445"/>
              <a:buFont typeface="Arial"/>
              <a:buNone/>
            </a:pPr>
            <a:r>
              <a:rPr lang="en-GB" sz="3288">
                <a:latin typeface="Times New Roman"/>
                <a:ea typeface="Times New Roman"/>
                <a:cs typeface="Times New Roman"/>
                <a:sym typeface="Times New Roman"/>
              </a:rPr>
              <a:t>RESULT</a:t>
            </a:r>
            <a:endParaRPr sz="3288">
              <a:latin typeface="Times New Roman"/>
              <a:ea typeface="Times New Roman"/>
              <a:cs typeface="Times New Roman"/>
              <a:sym typeface="Times New Roman"/>
            </a:endParaRPr>
          </a:p>
          <a:p>
            <a:pPr marL="0" lvl="0" indent="0" algn="l" rtl="0">
              <a:lnSpc>
                <a:spcPct val="100000"/>
              </a:lnSpc>
              <a:spcBef>
                <a:spcPts val="0"/>
              </a:spcBef>
              <a:spcAft>
                <a:spcPts val="0"/>
              </a:spcAft>
              <a:buSzPct val="111111"/>
              <a:buNone/>
            </a:pPr>
            <a:endParaRPr/>
          </a:p>
        </p:txBody>
      </p:sp>
      <p:sp>
        <p:nvSpPr>
          <p:cNvPr id="189" name="Google Shape;189;p34"/>
          <p:cNvSpPr txBox="1">
            <a:spLocks noGrp="1"/>
          </p:cNvSpPr>
          <p:nvPr>
            <p:ph type="body" idx="1"/>
          </p:nvPr>
        </p:nvSpPr>
        <p:spPr>
          <a:xfrm>
            <a:off x="311700" y="1152475"/>
            <a:ext cx="8520600" cy="378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400">
                <a:solidFill>
                  <a:schemeClr val="dk1"/>
                </a:solidFill>
                <a:latin typeface="Times New Roman"/>
                <a:ea typeface="Times New Roman"/>
                <a:cs typeface="Times New Roman"/>
                <a:sym typeface="Times New Roman"/>
              </a:rPr>
              <a:t>1.An enhanced egg incubator system utilizing Arduino microcontroller and Node MCU for IoT-based live monitoring.</a:t>
            </a:r>
            <a:endParaRPr sz="14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GB" sz="1400">
                <a:solidFill>
                  <a:schemeClr val="dk1"/>
                </a:solidFill>
                <a:latin typeface="Times New Roman"/>
                <a:ea typeface="Times New Roman"/>
                <a:cs typeface="Times New Roman"/>
                <a:sym typeface="Times New Roman"/>
              </a:rPr>
              <a:t>2.The incubator maintains optimal conditions of temperature, humidity, and egg rotation, ensuring superior hatch rates and efficient egg development.</a:t>
            </a:r>
            <a:endParaRPr sz="14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GB" sz="1400">
                <a:solidFill>
                  <a:schemeClr val="dk1"/>
                </a:solidFill>
                <a:latin typeface="Times New Roman"/>
                <a:ea typeface="Times New Roman"/>
                <a:cs typeface="Times New Roman"/>
                <a:sym typeface="Times New Roman"/>
              </a:rPr>
              <a:t>3.Node MCU enables real-time monitoring of egg status, facilitating timely intervention, and indicating hatched eggs.</a:t>
            </a:r>
            <a:endParaRPr sz="14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GB" sz="1400">
                <a:solidFill>
                  <a:schemeClr val="dk1"/>
                </a:solidFill>
                <a:latin typeface="Times New Roman"/>
                <a:ea typeface="Times New Roman"/>
                <a:cs typeface="Times New Roman"/>
                <a:sym typeface="Times New Roman"/>
              </a:rPr>
              <a:t>4.Additionally, a low-cost neonatal baby incubator is proposed, leveraging microcontrollers and IoT technology for real-time monitoring.</a:t>
            </a:r>
            <a:endParaRPr sz="14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GB" sz="1400">
                <a:solidFill>
                  <a:schemeClr val="dk1"/>
                </a:solidFill>
                <a:latin typeface="Times New Roman"/>
                <a:ea typeface="Times New Roman"/>
                <a:cs typeface="Times New Roman"/>
                <a:sym typeface="Times New Roman"/>
              </a:rPr>
              <a:t>5.Analog and digital sensors ensure optimal conditions including temperature, humidity, and motion detection for infant care.</a:t>
            </a:r>
            <a:endParaRPr sz="14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GB" sz="1400">
                <a:solidFill>
                  <a:schemeClr val="dk1"/>
                </a:solidFill>
                <a:latin typeface="Times New Roman"/>
                <a:ea typeface="Times New Roman"/>
                <a:cs typeface="Times New Roman"/>
                <a:sym typeface="Times New Roman"/>
              </a:rPr>
              <a:t>6.Both initiatives aim to address critical concerns in agriculture and healthcare sectors, enhancing productivity and survival rates.</a:t>
            </a:r>
            <a:endParaRPr sz="14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GB" sz="1400">
                <a:solidFill>
                  <a:schemeClr val="dk1"/>
                </a:solidFill>
                <a:latin typeface="Times New Roman"/>
                <a:ea typeface="Times New Roman"/>
                <a:cs typeface="Times New Roman"/>
                <a:sym typeface="Times New Roman"/>
              </a:rPr>
              <a:t>7.The egg incubator has a egg rotator which rotates using a 12V DC motor which provides equal temperature to each and every side for better growth of infants </a:t>
            </a:r>
            <a:endParaRPr sz="14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1200"/>
              </a:spcAft>
              <a:buSzPts val="1800"/>
              <a:buNone/>
            </a:pPr>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35"/>
          <p:cNvPicPr preferRelativeResize="0"/>
          <p:nvPr/>
        </p:nvPicPr>
        <p:blipFill rotWithShape="1">
          <a:blip r:embed="rId3">
            <a:alphaModFix/>
          </a:blip>
          <a:srcRect/>
          <a:stretch/>
        </p:blipFill>
        <p:spPr>
          <a:xfrm>
            <a:off x="152400" y="1609550"/>
            <a:ext cx="8839197" cy="3003152"/>
          </a:xfrm>
          <a:prstGeom prst="rect">
            <a:avLst/>
          </a:prstGeom>
          <a:noFill/>
          <a:ln>
            <a:noFill/>
          </a:ln>
        </p:spPr>
      </p:pic>
      <p:sp>
        <p:nvSpPr>
          <p:cNvPr id="195" name="Google Shape;195;p35"/>
          <p:cNvSpPr txBox="1"/>
          <p:nvPr/>
        </p:nvSpPr>
        <p:spPr>
          <a:xfrm>
            <a:off x="948225" y="580675"/>
            <a:ext cx="6861600" cy="685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600"/>
              <a:buFont typeface="Arial"/>
              <a:buNone/>
            </a:pPr>
            <a:r>
              <a:rPr lang="en-GB" sz="2600" b="0" i="0" u="none" strike="noStrike" cap="none">
                <a:solidFill>
                  <a:schemeClr val="dk1"/>
                </a:solidFill>
                <a:latin typeface="Times New Roman"/>
                <a:ea typeface="Times New Roman"/>
                <a:cs typeface="Times New Roman"/>
                <a:sym typeface="Times New Roman"/>
              </a:rPr>
              <a:t>FINAL MODEL AND EGG ROTATOR </a:t>
            </a:r>
            <a:endParaRPr sz="2600" b="0" i="0" u="none" strike="noStrike" cap="none">
              <a:solidFill>
                <a:schemeClr val="dk2"/>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t>Model Video </a:t>
            </a:r>
            <a:endParaRPr/>
          </a:p>
        </p:txBody>
      </p:sp>
      <p:pic>
        <p:nvPicPr>
          <p:cNvPr id="201" name="Google Shape;201;p36" title="1715576022301506.MP4">
            <a:hlinkClick r:id="rId3"/>
          </p:cNvPr>
          <p:cNvPicPr preferRelativeResize="0"/>
          <p:nvPr/>
        </p:nvPicPr>
        <p:blipFill>
          <a:blip r:embed="rId4">
            <a:alphaModFix/>
          </a:blip>
          <a:stretch>
            <a:fillRect/>
          </a:stretch>
        </p:blipFill>
        <p:spPr>
          <a:xfrm>
            <a:off x="2420476" y="1017725"/>
            <a:ext cx="4715750" cy="38209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fade">
                                      <p:cBhvr>
                                        <p:cTn id="7" dur="1000"/>
                                        <p:tgtEl>
                                          <p:spTgt spid="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p37"/>
          <p:cNvPicPr preferRelativeResize="0"/>
          <p:nvPr/>
        </p:nvPicPr>
        <p:blipFill rotWithShape="1">
          <a:blip r:embed="rId3">
            <a:alphaModFix/>
          </a:blip>
          <a:srcRect/>
          <a:stretch/>
        </p:blipFill>
        <p:spPr>
          <a:xfrm>
            <a:off x="152400" y="152400"/>
            <a:ext cx="4173148" cy="2508026"/>
          </a:xfrm>
          <a:prstGeom prst="rect">
            <a:avLst/>
          </a:prstGeom>
          <a:noFill/>
          <a:ln>
            <a:noFill/>
          </a:ln>
        </p:spPr>
      </p:pic>
      <p:pic>
        <p:nvPicPr>
          <p:cNvPr id="207" name="Google Shape;207;p37"/>
          <p:cNvPicPr preferRelativeResize="0"/>
          <p:nvPr/>
        </p:nvPicPr>
        <p:blipFill rotWithShape="1">
          <a:blip r:embed="rId4">
            <a:alphaModFix/>
          </a:blip>
          <a:srcRect/>
          <a:stretch/>
        </p:blipFill>
        <p:spPr>
          <a:xfrm>
            <a:off x="4818450" y="152400"/>
            <a:ext cx="3858350" cy="2508026"/>
          </a:xfrm>
          <a:prstGeom prst="rect">
            <a:avLst/>
          </a:prstGeom>
          <a:noFill/>
          <a:ln>
            <a:noFill/>
          </a:ln>
        </p:spPr>
      </p:pic>
      <p:pic>
        <p:nvPicPr>
          <p:cNvPr id="208" name="Google Shape;208;p37"/>
          <p:cNvPicPr preferRelativeResize="0"/>
          <p:nvPr/>
        </p:nvPicPr>
        <p:blipFill rotWithShape="1">
          <a:blip r:embed="rId5">
            <a:alphaModFix/>
          </a:blip>
          <a:srcRect/>
          <a:stretch/>
        </p:blipFill>
        <p:spPr>
          <a:xfrm>
            <a:off x="152400" y="2754325"/>
            <a:ext cx="4173148" cy="2236774"/>
          </a:xfrm>
          <a:prstGeom prst="rect">
            <a:avLst/>
          </a:prstGeom>
          <a:noFill/>
          <a:ln>
            <a:noFill/>
          </a:ln>
        </p:spPr>
      </p:pic>
      <p:pic>
        <p:nvPicPr>
          <p:cNvPr id="209" name="Google Shape;209;p37"/>
          <p:cNvPicPr preferRelativeResize="0"/>
          <p:nvPr/>
        </p:nvPicPr>
        <p:blipFill rotWithShape="1">
          <a:blip r:embed="rId6">
            <a:alphaModFix/>
          </a:blip>
          <a:srcRect/>
          <a:stretch/>
        </p:blipFill>
        <p:spPr>
          <a:xfrm>
            <a:off x="4874400" y="2754325"/>
            <a:ext cx="3802399" cy="22367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38"/>
          <p:cNvPicPr preferRelativeResize="0"/>
          <p:nvPr/>
        </p:nvPicPr>
        <p:blipFill rotWithShape="1">
          <a:blip r:embed="rId3">
            <a:alphaModFix/>
          </a:blip>
          <a:srcRect/>
          <a:stretch/>
        </p:blipFill>
        <p:spPr>
          <a:xfrm>
            <a:off x="152400" y="152400"/>
            <a:ext cx="8278128" cy="48386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39"/>
          <p:cNvPicPr preferRelativeResize="0"/>
          <p:nvPr/>
        </p:nvPicPr>
        <p:blipFill rotWithShape="1">
          <a:blip r:embed="rId3">
            <a:alphaModFix/>
          </a:blip>
          <a:srcRect/>
          <a:stretch/>
        </p:blipFill>
        <p:spPr>
          <a:xfrm>
            <a:off x="152400" y="696100"/>
            <a:ext cx="8839202" cy="4294427"/>
          </a:xfrm>
          <a:prstGeom prst="rect">
            <a:avLst/>
          </a:prstGeom>
          <a:noFill/>
          <a:ln>
            <a:noFill/>
          </a:ln>
        </p:spPr>
      </p:pic>
      <p:sp>
        <p:nvSpPr>
          <p:cNvPr id="220" name="Google Shape;220;p39"/>
          <p:cNvSpPr txBox="1"/>
          <p:nvPr/>
        </p:nvSpPr>
        <p:spPr>
          <a:xfrm>
            <a:off x="876375" y="254450"/>
            <a:ext cx="7085700" cy="3261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dk1"/>
              </a:buClr>
              <a:buSzPts val="1100"/>
              <a:buFont typeface="Arial"/>
              <a:buNone/>
            </a:pPr>
            <a:r>
              <a:rPr lang="en-GB" sz="1400" b="0" i="0" u="none" strike="noStrike" cap="none">
                <a:solidFill>
                  <a:schemeClr val="dk1"/>
                </a:solidFill>
                <a:latin typeface="Times New Roman"/>
                <a:ea typeface="Times New Roman"/>
                <a:cs typeface="Times New Roman"/>
                <a:sym typeface="Times New Roman"/>
              </a:rPr>
              <a:t>CLOUD DATA OF HATCHING , HUMIDITY , TEMPERATURE &amp; AIR QUALITY </a:t>
            </a:r>
            <a:endParaRPr sz="14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40"/>
          <p:cNvPicPr preferRelativeResize="0"/>
          <p:nvPr/>
        </p:nvPicPr>
        <p:blipFill rotWithShape="1">
          <a:blip r:embed="rId3">
            <a:alphaModFix/>
          </a:blip>
          <a:srcRect/>
          <a:stretch/>
        </p:blipFill>
        <p:spPr>
          <a:xfrm>
            <a:off x="152400" y="413375"/>
            <a:ext cx="8839202" cy="410759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1"/>
          <p:cNvSpPr txBox="1">
            <a:spLocks noGrp="1"/>
          </p:cNvSpPr>
          <p:nvPr>
            <p:ph type="title"/>
          </p:nvPr>
        </p:nvSpPr>
        <p:spPr>
          <a:xfrm>
            <a:off x="311700" y="445025"/>
            <a:ext cx="8520600" cy="70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GB">
                <a:latin typeface="Times New Roman"/>
                <a:ea typeface="Times New Roman"/>
                <a:cs typeface="Times New Roman"/>
                <a:sym typeface="Times New Roman"/>
              </a:rPr>
              <a:t>Practical Applications and Real-World Implications</a:t>
            </a:r>
            <a:endParaRPr>
              <a:latin typeface="Times New Roman"/>
              <a:ea typeface="Times New Roman"/>
              <a:cs typeface="Times New Roman"/>
              <a:sym typeface="Times New Roman"/>
            </a:endParaRPr>
          </a:p>
        </p:txBody>
      </p:sp>
      <p:sp>
        <p:nvSpPr>
          <p:cNvPr id="231" name="Google Shape;231;p41"/>
          <p:cNvSpPr txBox="1">
            <a:spLocks noGrp="1"/>
          </p:cNvSpPr>
          <p:nvPr>
            <p:ph type="body" idx="1"/>
          </p:nvPr>
        </p:nvSpPr>
        <p:spPr>
          <a:xfrm>
            <a:off x="311700" y="1235975"/>
            <a:ext cx="8520600" cy="3761400"/>
          </a:xfrm>
          <a:prstGeom prst="rect">
            <a:avLst/>
          </a:prstGeom>
          <a:noFill/>
          <a:ln>
            <a:noFill/>
          </a:ln>
        </p:spPr>
        <p:txBody>
          <a:bodyPr spcFirstLastPara="1" wrap="square" lIns="91425" tIns="91425" rIns="91425" bIns="91425" anchor="t" anchorCtr="0">
            <a:noAutofit/>
          </a:bodyPr>
          <a:lstStyle/>
          <a:p>
            <a:pPr marL="0" lvl="0" indent="0" algn="l" rtl="0">
              <a:lnSpc>
                <a:spcPct val="105000"/>
              </a:lnSpc>
              <a:spcBef>
                <a:spcPts val="1200"/>
              </a:spcBef>
              <a:spcAft>
                <a:spcPts val="0"/>
              </a:spcAft>
              <a:buNone/>
            </a:pPr>
            <a:r>
              <a:rPr lang="en-GB" sz="1200" b="1">
                <a:solidFill>
                  <a:schemeClr val="dk1"/>
                </a:solidFill>
                <a:latin typeface="Times New Roman"/>
                <a:ea typeface="Times New Roman"/>
                <a:cs typeface="Times New Roman"/>
                <a:sym typeface="Times New Roman"/>
              </a:rPr>
              <a:t>Poultry Farming Optimization:</a:t>
            </a:r>
            <a:r>
              <a:rPr lang="en-GB" sz="1200">
                <a:solidFill>
                  <a:schemeClr val="dk1"/>
                </a:solidFill>
                <a:latin typeface="Times New Roman"/>
                <a:ea typeface="Times New Roman"/>
                <a:cs typeface="Times New Roman"/>
                <a:sym typeface="Times New Roman"/>
              </a:rPr>
              <a:t> Automated egg incubator system revolutionizes poultry farming by providing precise control over environmental factors like temperature and humidity. This leads to higher hatch rates, healthier chicks, and ultimately, improved productivity and profitability for poultry farmers.</a:t>
            </a:r>
            <a:endParaRPr sz="1200">
              <a:solidFill>
                <a:schemeClr val="dk1"/>
              </a:solidFill>
              <a:latin typeface="Times New Roman"/>
              <a:ea typeface="Times New Roman"/>
              <a:cs typeface="Times New Roman"/>
              <a:sym typeface="Times New Roman"/>
            </a:endParaRPr>
          </a:p>
          <a:p>
            <a:pPr marL="0" lvl="0" indent="0" algn="l" rtl="0">
              <a:lnSpc>
                <a:spcPct val="105000"/>
              </a:lnSpc>
              <a:spcBef>
                <a:spcPts val="0"/>
              </a:spcBef>
              <a:spcAft>
                <a:spcPts val="0"/>
              </a:spcAft>
              <a:buNone/>
            </a:pPr>
            <a:r>
              <a:rPr lang="en-GB" sz="1200" b="1">
                <a:solidFill>
                  <a:schemeClr val="dk1"/>
                </a:solidFill>
                <a:latin typeface="Times New Roman"/>
                <a:ea typeface="Times New Roman"/>
                <a:cs typeface="Times New Roman"/>
                <a:sym typeface="Times New Roman"/>
              </a:rPr>
              <a:t>Remote Monitoring and Management:</a:t>
            </a:r>
            <a:r>
              <a:rPr lang="en-GB" sz="1200">
                <a:solidFill>
                  <a:schemeClr val="dk1"/>
                </a:solidFill>
                <a:latin typeface="Times New Roman"/>
                <a:ea typeface="Times New Roman"/>
                <a:cs typeface="Times New Roman"/>
                <a:sym typeface="Times New Roman"/>
              </a:rPr>
              <a:t> The IoT integration in your incubator allows for remote monitoring and management from anywhere in the world. Farmers can check the status of the incubator, receive alerts for critical events like hatching, and adjust settings as needed without being physically present at the farm.</a:t>
            </a:r>
            <a:endParaRPr sz="1200">
              <a:solidFill>
                <a:schemeClr val="dk1"/>
              </a:solidFill>
              <a:latin typeface="Times New Roman"/>
              <a:ea typeface="Times New Roman"/>
              <a:cs typeface="Times New Roman"/>
              <a:sym typeface="Times New Roman"/>
            </a:endParaRPr>
          </a:p>
          <a:p>
            <a:pPr marL="0" lvl="0" indent="0" algn="l" rtl="0">
              <a:lnSpc>
                <a:spcPct val="105000"/>
              </a:lnSpc>
              <a:spcBef>
                <a:spcPts val="0"/>
              </a:spcBef>
              <a:spcAft>
                <a:spcPts val="0"/>
              </a:spcAft>
              <a:buNone/>
            </a:pPr>
            <a:r>
              <a:rPr lang="en-GB" sz="1200" b="1">
                <a:solidFill>
                  <a:schemeClr val="dk1"/>
                </a:solidFill>
                <a:latin typeface="Times New Roman"/>
                <a:ea typeface="Times New Roman"/>
                <a:cs typeface="Times New Roman"/>
                <a:sym typeface="Times New Roman"/>
              </a:rPr>
              <a:t>Data-Driven Decision Making:</a:t>
            </a:r>
            <a:r>
              <a:rPr lang="en-GB" sz="1200">
                <a:solidFill>
                  <a:schemeClr val="dk1"/>
                </a:solidFill>
                <a:latin typeface="Times New Roman"/>
                <a:ea typeface="Times New Roman"/>
                <a:cs typeface="Times New Roman"/>
                <a:sym typeface="Times New Roman"/>
              </a:rPr>
              <a:t> By providing cloud storage and data analytics, your model enables data-driven decision-making in poultry farming. Farmers can analyze historical incubation data, identify trends, and make informed adjustments to optimize hatch rates and chick health.</a:t>
            </a:r>
            <a:endParaRPr sz="1200">
              <a:solidFill>
                <a:schemeClr val="dk1"/>
              </a:solidFill>
              <a:latin typeface="Times New Roman"/>
              <a:ea typeface="Times New Roman"/>
              <a:cs typeface="Times New Roman"/>
              <a:sym typeface="Times New Roman"/>
            </a:endParaRPr>
          </a:p>
          <a:p>
            <a:pPr marL="0" lvl="0" indent="0" algn="l" rtl="0">
              <a:lnSpc>
                <a:spcPct val="105000"/>
              </a:lnSpc>
              <a:spcBef>
                <a:spcPts val="0"/>
              </a:spcBef>
              <a:spcAft>
                <a:spcPts val="0"/>
              </a:spcAft>
              <a:buNone/>
            </a:pPr>
            <a:r>
              <a:rPr lang="en-GB" sz="1200" b="1">
                <a:solidFill>
                  <a:schemeClr val="dk1"/>
                </a:solidFill>
                <a:latin typeface="Times New Roman"/>
                <a:ea typeface="Times New Roman"/>
                <a:cs typeface="Times New Roman"/>
                <a:sym typeface="Times New Roman"/>
              </a:rPr>
              <a:t>Reduced Labor and Costs:</a:t>
            </a:r>
            <a:r>
              <a:rPr lang="en-GB" sz="1200">
                <a:solidFill>
                  <a:schemeClr val="dk1"/>
                </a:solidFill>
                <a:latin typeface="Times New Roman"/>
                <a:ea typeface="Times New Roman"/>
                <a:cs typeface="Times New Roman"/>
                <a:sym typeface="Times New Roman"/>
              </a:rPr>
              <a:t> Automation reduces the need for manual intervention in the incubation process, saving labor costs and minimizing human errors. This is especially beneficial for large-scale poultry operations where efficiency and cost-effectiveness are paramount.</a:t>
            </a:r>
            <a:endParaRPr sz="1200">
              <a:solidFill>
                <a:schemeClr val="dk1"/>
              </a:solidFill>
              <a:latin typeface="Times New Roman"/>
              <a:ea typeface="Times New Roman"/>
              <a:cs typeface="Times New Roman"/>
              <a:sym typeface="Times New Roman"/>
            </a:endParaRPr>
          </a:p>
          <a:p>
            <a:pPr marL="0" lvl="0" indent="0" algn="l" rtl="0">
              <a:lnSpc>
                <a:spcPct val="105000"/>
              </a:lnSpc>
              <a:spcBef>
                <a:spcPts val="0"/>
              </a:spcBef>
              <a:spcAft>
                <a:spcPts val="0"/>
              </a:spcAft>
              <a:buNone/>
            </a:pPr>
            <a:r>
              <a:rPr lang="en-GB" sz="1200" b="1">
                <a:solidFill>
                  <a:schemeClr val="dk1"/>
                </a:solidFill>
                <a:latin typeface="Times New Roman"/>
                <a:ea typeface="Times New Roman"/>
                <a:cs typeface="Times New Roman"/>
                <a:sym typeface="Times New Roman"/>
              </a:rPr>
              <a:t>Improved Chick Health and Mortality Reduction:</a:t>
            </a:r>
            <a:r>
              <a:rPr lang="en-GB" sz="1200">
                <a:solidFill>
                  <a:schemeClr val="dk1"/>
                </a:solidFill>
                <a:latin typeface="Times New Roman"/>
                <a:ea typeface="Times New Roman"/>
                <a:cs typeface="Times New Roman"/>
                <a:sym typeface="Times New Roman"/>
              </a:rPr>
              <a:t> The automated system ensures consistent and optimal conditions for egg incubation, leading to healthier chicks with lower mortality rates. This contributes to sustainable poultry production and better animal welfare standards.</a:t>
            </a:r>
            <a:endParaRPr sz="1200">
              <a:solidFill>
                <a:schemeClr val="dk1"/>
              </a:solidFill>
              <a:latin typeface="Times New Roman"/>
              <a:ea typeface="Times New Roman"/>
              <a:cs typeface="Times New Roman"/>
              <a:sym typeface="Times New Roman"/>
            </a:endParaRPr>
          </a:p>
          <a:p>
            <a:pPr marL="0" lvl="0" indent="0" algn="l" rtl="0">
              <a:lnSpc>
                <a:spcPct val="105000"/>
              </a:lnSpc>
              <a:spcBef>
                <a:spcPts val="0"/>
              </a:spcBef>
              <a:spcAft>
                <a:spcPts val="0"/>
              </a:spcAft>
              <a:buNone/>
            </a:pPr>
            <a:r>
              <a:rPr lang="en-GB" sz="1200" b="1">
                <a:solidFill>
                  <a:schemeClr val="dk1"/>
                </a:solidFill>
                <a:latin typeface="Times New Roman"/>
                <a:ea typeface="Times New Roman"/>
                <a:cs typeface="Times New Roman"/>
                <a:sym typeface="Times New Roman"/>
              </a:rPr>
              <a:t>Environmental Monitoring:</a:t>
            </a:r>
            <a:r>
              <a:rPr lang="en-GB" sz="1200">
                <a:solidFill>
                  <a:schemeClr val="dk1"/>
                </a:solidFill>
                <a:latin typeface="Times New Roman"/>
                <a:ea typeface="Times New Roman"/>
                <a:cs typeface="Times New Roman"/>
                <a:sym typeface="Times New Roman"/>
              </a:rPr>
              <a:t> Beyond incubation, the system's sensors can be repurposed for environmental monitoring on the farm. For example, air quality sensors can detect harmful gases or pollutants, helping farmers maintain a healthy and safe environment for their poultry.</a:t>
            </a:r>
            <a:endParaRPr sz="12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11111"/>
              <a:buNone/>
            </a:pPr>
            <a:r>
              <a:rPr lang="en-GB">
                <a:latin typeface="Times New Roman"/>
                <a:ea typeface="Times New Roman"/>
                <a:cs typeface="Times New Roman"/>
                <a:sym typeface="Times New Roman"/>
              </a:rPr>
              <a:t>INTRODUCTION</a:t>
            </a:r>
            <a:endParaRPr>
              <a:latin typeface="Times New Roman"/>
              <a:ea typeface="Times New Roman"/>
              <a:cs typeface="Times New Roman"/>
              <a:sym typeface="Times New Roman"/>
            </a:endParaRPr>
          </a:p>
        </p:txBody>
      </p:sp>
      <p:sp>
        <p:nvSpPr>
          <p:cNvPr id="69" name="Google Shape;69;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fontScale="70000" lnSpcReduction="20000"/>
          </a:bodyPr>
          <a:lstStyle/>
          <a:p>
            <a:pPr marL="114300" lvl="0" indent="0" algn="just" rtl="0">
              <a:lnSpc>
                <a:spcPct val="90000"/>
              </a:lnSpc>
              <a:spcBef>
                <a:spcPts val="1000"/>
              </a:spcBef>
              <a:spcAft>
                <a:spcPts val="0"/>
              </a:spcAft>
              <a:buClr>
                <a:schemeClr val="dk1"/>
              </a:buClr>
              <a:buSzPct val="45833"/>
              <a:buFont typeface="Arial"/>
              <a:buNone/>
            </a:pPr>
            <a:r>
              <a:rPr lang="en-GB" sz="2400">
                <a:solidFill>
                  <a:schemeClr val="dk1"/>
                </a:solidFill>
                <a:latin typeface="Times New Roman"/>
                <a:ea typeface="Times New Roman"/>
                <a:cs typeface="Times New Roman"/>
                <a:sym typeface="Times New Roman"/>
              </a:rPr>
              <a:t>Efficient egg incubation is crucial for poultry production, requiring precise control of temperature and humidity. Traditional methods face challenges in maintaining optimal conditions, impacting hatch rates and chick survival. Our project introduces an IoT-based egg incubator system aimed at improving hatching success rates by enabling remote monitoring of temperature and humidity through a dedicated website. Upon egg hatching, detection occurs on the website, facilitating timely chick retrieval and reducing chick mortality.</a:t>
            </a:r>
            <a:endParaRPr sz="2400">
              <a:solidFill>
                <a:schemeClr val="dk1"/>
              </a:solidFill>
              <a:latin typeface="Times New Roman"/>
              <a:ea typeface="Times New Roman"/>
              <a:cs typeface="Times New Roman"/>
              <a:sym typeface="Times New Roman"/>
            </a:endParaRPr>
          </a:p>
          <a:p>
            <a:pPr marL="114300" lvl="0" indent="0" algn="just" rtl="0">
              <a:lnSpc>
                <a:spcPct val="90000"/>
              </a:lnSpc>
              <a:spcBef>
                <a:spcPts val="1000"/>
              </a:spcBef>
              <a:spcAft>
                <a:spcPts val="0"/>
              </a:spcAft>
              <a:buClr>
                <a:schemeClr val="dk1"/>
              </a:buClr>
              <a:buSzPct val="45833"/>
              <a:buFont typeface="Arial"/>
              <a:buNone/>
            </a:pPr>
            <a:r>
              <a:rPr lang="en-GB" sz="2400">
                <a:solidFill>
                  <a:schemeClr val="dk1"/>
                </a:solidFill>
                <a:latin typeface="Times New Roman"/>
                <a:ea typeface="Times New Roman"/>
                <a:cs typeface="Times New Roman"/>
                <a:sym typeface="Times New Roman"/>
              </a:rPr>
              <a:t>Key Features:</a:t>
            </a:r>
            <a:endParaRPr sz="2400">
              <a:solidFill>
                <a:schemeClr val="dk1"/>
              </a:solidFill>
              <a:latin typeface="Times New Roman"/>
              <a:ea typeface="Times New Roman"/>
              <a:cs typeface="Times New Roman"/>
              <a:sym typeface="Times New Roman"/>
            </a:endParaRPr>
          </a:p>
          <a:p>
            <a:pPr marL="114300" lvl="0" indent="0" algn="just" rtl="0">
              <a:lnSpc>
                <a:spcPct val="90000"/>
              </a:lnSpc>
              <a:spcBef>
                <a:spcPts val="1000"/>
              </a:spcBef>
              <a:spcAft>
                <a:spcPts val="0"/>
              </a:spcAft>
              <a:buClr>
                <a:schemeClr val="dk1"/>
              </a:buClr>
              <a:buSzPct val="45833"/>
              <a:buFont typeface="Arial"/>
              <a:buNone/>
            </a:pPr>
            <a:r>
              <a:rPr lang="en-GB" sz="2400">
                <a:solidFill>
                  <a:schemeClr val="dk1"/>
                </a:solidFill>
                <a:latin typeface="Times New Roman"/>
                <a:ea typeface="Times New Roman"/>
                <a:cs typeface="Times New Roman"/>
                <a:sym typeface="Times New Roman"/>
              </a:rPr>
              <a:t>Remote monitoring of temperature and humidity via dedicated website</a:t>
            </a:r>
            <a:endParaRPr sz="2400">
              <a:solidFill>
                <a:schemeClr val="dk1"/>
              </a:solidFill>
              <a:latin typeface="Times New Roman"/>
              <a:ea typeface="Times New Roman"/>
              <a:cs typeface="Times New Roman"/>
              <a:sym typeface="Times New Roman"/>
            </a:endParaRPr>
          </a:p>
          <a:p>
            <a:pPr marL="114300" lvl="0" indent="0" algn="just" rtl="0">
              <a:lnSpc>
                <a:spcPct val="90000"/>
              </a:lnSpc>
              <a:spcBef>
                <a:spcPts val="1000"/>
              </a:spcBef>
              <a:spcAft>
                <a:spcPts val="0"/>
              </a:spcAft>
              <a:buClr>
                <a:schemeClr val="dk1"/>
              </a:buClr>
              <a:buSzPct val="45833"/>
              <a:buFont typeface="Arial"/>
              <a:buNone/>
            </a:pPr>
            <a:r>
              <a:rPr lang="en-GB" sz="2400">
                <a:solidFill>
                  <a:schemeClr val="dk1"/>
                </a:solidFill>
                <a:latin typeface="Times New Roman"/>
                <a:ea typeface="Times New Roman"/>
                <a:cs typeface="Times New Roman"/>
                <a:sym typeface="Times New Roman"/>
              </a:rPr>
              <a:t>Real-time detection of egg hatching for timely chick retrieval</a:t>
            </a:r>
            <a:endParaRPr sz="2400">
              <a:solidFill>
                <a:schemeClr val="dk1"/>
              </a:solidFill>
              <a:latin typeface="Times New Roman"/>
              <a:ea typeface="Times New Roman"/>
              <a:cs typeface="Times New Roman"/>
              <a:sym typeface="Times New Roman"/>
            </a:endParaRPr>
          </a:p>
          <a:p>
            <a:pPr marL="114300" lvl="0" indent="0" algn="just" rtl="0">
              <a:lnSpc>
                <a:spcPct val="90000"/>
              </a:lnSpc>
              <a:spcBef>
                <a:spcPts val="1000"/>
              </a:spcBef>
              <a:spcAft>
                <a:spcPts val="0"/>
              </a:spcAft>
              <a:buClr>
                <a:schemeClr val="dk1"/>
              </a:buClr>
              <a:buSzPct val="45833"/>
              <a:buFont typeface="Arial"/>
              <a:buNone/>
            </a:pPr>
            <a:r>
              <a:rPr lang="en-GB" sz="2400">
                <a:solidFill>
                  <a:schemeClr val="dk1"/>
                </a:solidFill>
                <a:latin typeface="Times New Roman"/>
                <a:ea typeface="Times New Roman"/>
                <a:cs typeface="Times New Roman"/>
                <a:sym typeface="Times New Roman"/>
              </a:rPr>
              <a:t>Enhanced hatching success rates and reduced chick mortality</a:t>
            </a:r>
            <a:endParaRPr sz="2400">
              <a:solidFill>
                <a:schemeClr val="dk1"/>
              </a:solidFill>
              <a:latin typeface="Times New Roman"/>
              <a:ea typeface="Times New Roman"/>
              <a:cs typeface="Times New Roman"/>
              <a:sym typeface="Times New Roman"/>
            </a:endParaRPr>
          </a:p>
          <a:p>
            <a:pPr marL="114300" lvl="0" indent="0" algn="just" rtl="0">
              <a:lnSpc>
                <a:spcPct val="90000"/>
              </a:lnSpc>
              <a:spcBef>
                <a:spcPts val="1000"/>
              </a:spcBef>
              <a:spcAft>
                <a:spcPts val="0"/>
              </a:spcAft>
              <a:buClr>
                <a:schemeClr val="dk1"/>
              </a:buClr>
              <a:buSzPct val="45833"/>
              <a:buFont typeface="Arial"/>
              <a:buNone/>
            </a:pPr>
            <a:r>
              <a:rPr lang="en-GB" sz="2400">
                <a:solidFill>
                  <a:schemeClr val="dk1"/>
                </a:solidFill>
                <a:latin typeface="Times New Roman"/>
                <a:ea typeface="Times New Roman"/>
                <a:cs typeface="Times New Roman"/>
                <a:sym typeface="Times New Roman"/>
              </a:rPr>
              <a:t>Equal distribution of temperature on all sides of the egg through egg rotates</a:t>
            </a:r>
            <a:endParaRPr sz="24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1200"/>
              </a:spcAft>
              <a:buSzPct val="107142"/>
              <a:buNone/>
            </a:pP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2"/>
          <p:cNvSpPr txBox="1">
            <a:spLocks noGrp="1"/>
          </p:cNvSpPr>
          <p:nvPr>
            <p:ph type="title"/>
          </p:nvPr>
        </p:nvSpPr>
        <p:spPr>
          <a:xfrm>
            <a:off x="311700" y="6954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11111"/>
              <a:buNone/>
            </a:pPr>
            <a:r>
              <a:rPr lang="en-GB">
                <a:latin typeface="Times New Roman"/>
                <a:ea typeface="Times New Roman"/>
                <a:cs typeface="Times New Roman"/>
                <a:sym typeface="Times New Roman"/>
              </a:rPr>
              <a:t>CONCLUSION</a:t>
            </a:r>
            <a:endParaRPr>
              <a:latin typeface="Times New Roman"/>
              <a:ea typeface="Times New Roman"/>
              <a:cs typeface="Times New Roman"/>
              <a:sym typeface="Times New Roman"/>
            </a:endParaRPr>
          </a:p>
        </p:txBody>
      </p:sp>
      <p:sp>
        <p:nvSpPr>
          <p:cNvPr id="237" name="Google Shape;237;p42"/>
          <p:cNvSpPr txBox="1">
            <a:spLocks noGrp="1"/>
          </p:cNvSpPr>
          <p:nvPr>
            <p:ph type="body" idx="1"/>
          </p:nvPr>
        </p:nvSpPr>
        <p:spPr>
          <a:xfrm>
            <a:off x="238650" y="1544100"/>
            <a:ext cx="8520600" cy="3443100"/>
          </a:xfrm>
          <a:prstGeom prst="rect">
            <a:avLst/>
          </a:prstGeom>
          <a:noFill/>
          <a:ln>
            <a:noFill/>
          </a:ln>
        </p:spPr>
        <p:txBody>
          <a:bodyPr spcFirstLastPara="1" wrap="square" lIns="91425" tIns="91425" rIns="91425" bIns="91425" anchor="t" anchorCtr="0">
            <a:noAutofit/>
          </a:bodyPr>
          <a:lstStyle/>
          <a:p>
            <a:pPr marL="0" lvl="0" indent="0" algn="just" rtl="0">
              <a:lnSpc>
                <a:spcPct val="90000"/>
              </a:lnSpc>
              <a:spcBef>
                <a:spcPts val="1200"/>
              </a:spcBef>
              <a:spcAft>
                <a:spcPts val="0"/>
              </a:spcAft>
              <a:buSzPts val="1800"/>
              <a:buNone/>
            </a:pPr>
            <a:r>
              <a:rPr lang="en-GB">
                <a:solidFill>
                  <a:schemeClr val="dk1"/>
                </a:solidFill>
                <a:latin typeface="Times New Roman"/>
                <a:ea typeface="Times New Roman"/>
                <a:cs typeface="Times New Roman"/>
                <a:sym typeface="Times New Roman"/>
              </a:rPr>
              <a:t>Our proposed model represents a significant advancement in egg incubation and chicken hatching processes. It's designed to optimize every aspect of incubation by closely monitoring environmental parameters like air quality, humidity, and temperature. The integration of cloud technology ensures seamless data management, offering clear visualizations and comprehensive insights into the incubation process and hatching events over time. The standout feature of our system is the egg rotator mechanism, which provides consistent and uniform heat distribution, leading to improved hatch rates and healthier chicks. Additionally, the system's user-friendly interface allows for remote access and real-time monitoring, enabling timely interventions and maximizing convenience and efficiency for users worldwide.</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990"/>
              <a:buNone/>
            </a:pPr>
            <a:r>
              <a:rPr lang="en-GB" sz="3060">
                <a:latin typeface="Times New Roman"/>
                <a:ea typeface="Times New Roman"/>
                <a:cs typeface="Times New Roman"/>
                <a:sym typeface="Times New Roman"/>
              </a:rPr>
              <a:t>REFERENCE</a:t>
            </a:r>
            <a:endParaRPr sz="1620">
              <a:latin typeface="Times New Roman"/>
              <a:ea typeface="Times New Roman"/>
              <a:cs typeface="Times New Roman"/>
              <a:sym typeface="Times New Roman"/>
            </a:endParaRPr>
          </a:p>
        </p:txBody>
      </p:sp>
      <p:sp>
        <p:nvSpPr>
          <p:cNvPr id="243" name="Google Shape;243;p4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12700" lvl="0" indent="0" algn="l" rtl="0">
              <a:lnSpc>
                <a:spcPct val="90000"/>
              </a:lnSpc>
              <a:spcBef>
                <a:spcPts val="100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•T. A. Adegbulugbe, A. O. Atere, and O. G. Fasanmi, “Development of an Automatic Electric Egg Incubator,” Int. J. Sci. Eng. Res., vol. 4, no. 9, pp. 914–918, 2013.</a:t>
            </a:r>
            <a:endParaRPr sz="1200">
              <a:solidFill>
                <a:schemeClr val="dk1"/>
              </a:solidFill>
              <a:latin typeface="Times New Roman"/>
              <a:ea typeface="Times New Roman"/>
              <a:cs typeface="Times New Roman"/>
              <a:sym typeface="Times New Roman"/>
            </a:endParaRPr>
          </a:p>
          <a:p>
            <a:pPr marL="12700" lvl="0" indent="0" algn="l" rtl="0">
              <a:lnSpc>
                <a:spcPct val="90000"/>
              </a:lnSpc>
              <a:spcBef>
                <a:spcPts val="100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 G. A., “Design, Construction and Performance Evaluation of an Electric Powered Egg Incubator,” Int. J. Res. Eng. Technol., vol. 03, no. 03, pp. 521–526, 2014, doi: 10.15623/ijret.2014.0303097.</a:t>
            </a:r>
            <a:endParaRPr sz="1200">
              <a:solidFill>
                <a:schemeClr val="dk1"/>
              </a:solidFill>
              <a:latin typeface="Times New Roman"/>
              <a:ea typeface="Times New Roman"/>
              <a:cs typeface="Times New Roman"/>
              <a:sym typeface="Times New Roman"/>
            </a:endParaRPr>
          </a:p>
          <a:p>
            <a:pPr marL="12700" lvl="0" indent="0" algn="l" rtl="0">
              <a:lnSpc>
                <a:spcPct val="90000"/>
              </a:lnSpc>
              <a:spcBef>
                <a:spcPts val="100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•F. Kyeremeh and F. Peprah, “Design and Construction of an Arduino Microcontroller-based EGG Incubator,” Int. J. Comput. Appl., vol. 168, no. 1, pp. 15–23, 2017, doi: 10.5120/ijca2017914261.</a:t>
            </a:r>
            <a:endParaRPr sz="1200">
              <a:solidFill>
                <a:schemeClr val="dk1"/>
              </a:solidFill>
              <a:latin typeface="Times New Roman"/>
              <a:ea typeface="Times New Roman"/>
              <a:cs typeface="Times New Roman"/>
              <a:sym typeface="Times New Roman"/>
            </a:endParaRPr>
          </a:p>
          <a:p>
            <a:pPr marL="12700" lvl="0" indent="0" algn="l" rtl="0">
              <a:lnSpc>
                <a:spcPct val="90000"/>
              </a:lnSpc>
              <a:spcBef>
                <a:spcPts val="100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 U. A. State, “DEVELOPMENT AND TEMPERATURE CONTROL OF SMART EGG,” vol. 4, no. 2, pp. 13–21, 2016.</a:t>
            </a:r>
            <a:endParaRPr sz="1200">
              <a:solidFill>
                <a:schemeClr val="dk1"/>
              </a:solidFill>
              <a:latin typeface="Times New Roman"/>
              <a:ea typeface="Times New Roman"/>
              <a:cs typeface="Times New Roman"/>
              <a:sym typeface="Times New Roman"/>
            </a:endParaRPr>
          </a:p>
          <a:p>
            <a:pPr marL="12700" lvl="0" indent="0" algn="l" rtl="0">
              <a:lnSpc>
                <a:spcPct val="90000"/>
              </a:lnSpc>
              <a:spcBef>
                <a:spcPts val="100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•N. Islam, M. Uddin, A. Arfi, S. Alam, and M. Uddin, “Design and Implementation of IoT Based Perspicacious Egg Incubator System,” 2019, pp. 251–255, doi: 10.1109/IEMECONX.2019.8877043.</a:t>
            </a:r>
            <a:endParaRPr sz="1200">
              <a:solidFill>
                <a:schemeClr val="dk1"/>
              </a:solidFill>
              <a:latin typeface="Times New Roman"/>
              <a:ea typeface="Times New Roman"/>
              <a:cs typeface="Times New Roman"/>
              <a:sym typeface="Times New Roman"/>
            </a:endParaRPr>
          </a:p>
          <a:p>
            <a:pPr marL="12700" lvl="0" indent="0" algn="l" rtl="0">
              <a:lnSpc>
                <a:spcPct val="90000"/>
              </a:lnSpc>
              <a:spcBef>
                <a:spcPts val="100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 W. S. M. Sanjaya et al., “The development of quail eggs smart incubator for hatching system based on microcontroller and Internet of Things (IoT),” 2018 Int. Conf. Inf. Commun. Technol. ICOIACT 2018, vol. 2018-Janua, pp. 407–411, 2018, doi: 10.1109/ICOIACT.2018.8350682.</a:t>
            </a:r>
            <a:endParaRPr sz="1200">
              <a:solidFill>
                <a:schemeClr val="dk1"/>
              </a:solidFill>
              <a:latin typeface="Times New Roman"/>
              <a:ea typeface="Times New Roman"/>
              <a:cs typeface="Times New Roman"/>
              <a:sym typeface="Times New Roman"/>
            </a:endParaRPr>
          </a:p>
          <a:p>
            <a:pPr marL="12700" lvl="0" indent="0" algn="l" rtl="0">
              <a:lnSpc>
                <a:spcPct val="90000"/>
              </a:lnSpc>
              <a:spcBef>
                <a:spcPts val="100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•L. A. Szolga and A. Bondric, “Smart System for Incubating Eggs,” in 2020 IEEE 26th International Symposium for Design and Technology in Electronic Packaging (SIITME), 2020, pp. 260–264, doi: 10.1109/SIITME50350.2020.9292305. </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1200"/>
              </a:spcAft>
              <a:buSzPts val="1800"/>
              <a:buNone/>
            </a:pPr>
            <a:endParaRPr sz="12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496550" y="149975"/>
            <a:ext cx="8520600" cy="8418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3600"/>
              <a:buNone/>
            </a:pPr>
            <a:r>
              <a:rPr lang="en-GB" sz="2900">
                <a:latin typeface="Times New Roman"/>
                <a:ea typeface="Times New Roman"/>
                <a:cs typeface="Times New Roman"/>
                <a:sym typeface="Times New Roman"/>
              </a:rPr>
              <a:t>LITERATURE REVIEW</a:t>
            </a:r>
            <a:endParaRPr sz="2900">
              <a:latin typeface="Times New Roman"/>
              <a:ea typeface="Times New Roman"/>
              <a:cs typeface="Times New Roman"/>
              <a:sym typeface="Times New Roman"/>
            </a:endParaRPr>
          </a:p>
        </p:txBody>
      </p:sp>
      <p:graphicFrame>
        <p:nvGraphicFramePr>
          <p:cNvPr id="75" name="Google Shape;75;p16"/>
          <p:cNvGraphicFramePr/>
          <p:nvPr/>
        </p:nvGraphicFramePr>
        <p:xfrm>
          <a:off x="469638" y="1173500"/>
          <a:ext cx="3000000" cy="3000000"/>
        </p:xfrm>
        <a:graphic>
          <a:graphicData uri="http://schemas.openxmlformats.org/drawingml/2006/table">
            <a:tbl>
              <a:tblPr>
                <a:noFill/>
                <a:tableStyleId>{14D045CC-4CCA-44D8-A0F7-90E1C9FEC319}</a:tableStyleId>
              </a:tblPr>
              <a:tblGrid>
                <a:gridCol w="830650">
                  <a:extLst>
                    <a:ext uri="{9D8B030D-6E8A-4147-A177-3AD203B41FA5}">
                      <a16:colId xmlns:a16="http://schemas.microsoft.com/office/drawing/2014/main" val="20000"/>
                    </a:ext>
                  </a:extLst>
                </a:gridCol>
                <a:gridCol w="2599125">
                  <a:extLst>
                    <a:ext uri="{9D8B030D-6E8A-4147-A177-3AD203B41FA5}">
                      <a16:colId xmlns:a16="http://schemas.microsoft.com/office/drawing/2014/main" val="20001"/>
                    </a:ext>
                  </a:extLst>
                </a:gridCol>
                <a:gridCol w="1366550">
                  <a:extLst>
                    <a:ext uri="{9D8B030D-6E8A-4147-A177-3AD203B41FA5}">
                      <a16:colId xmlns:a16="http://schemas.microsoft.com/office/drawing/2014/main" val="20002"/>
                    </a:ext>
                  </a:extLst>
                </a:gridCol>
                <a:gridCol w="1125400">
                  <a:extLst>
                    <a:ext uri="{9D8B030D-6E8A-4147-A177-3AD203B41FA5}">
                      <a16:colId xmlns:a16="http://schemas.microsoft.com/office/drawing/2014/main" val="20003"/>
                    </a:ext>
                  </a:extLst>
                </a:gridCol>
                <a:gridCol w="2652700">
                  <a:extLst>
                    <a:ext uri="{9D8B030D-6E8A-4147-A177-3AD203B41FA5}">
                      <a16:colId xmlns:a16="http://schemas.microsoft.com/office/drawing/2014/main" val="20004"/>
                    </a:ext>
                  </a:extLst>
                </a:gridCol>
              </a:tblGrid>
              <a:tr h="303200">
                <a:tc>
                  <a:txBody>
                    <a:bodyPr/>
                    <a:lstStyle/>
                    <a:p>
                      <a:pPr marL="0" marR="0" lvl="0" indent="0" algn="l" rtl="0">
                        <a:lnSpc>
                          <a:spcPct val="115000"/>
                        </a:lnSpc>
                        <a:spcBef>
                          <a:spcPts val="0"/>
                        </a:spcBef>
                        <a:spcAft>
                          <a:spcPts val="0"/>
                        </a:spcAft>
                        <a:buClr>
                          <a:srgbClr val="000000"/>
                        </a:buClr>
                        <a:buSzPts val="1400"/>
                        <a:buFont typeface="Arial"/>
                        <a:buNone/>
                      </a:pPr>
                      <a:r>
                        <a:rPr lang="en-GB" sz="1400" u="none" strike="noStrike" cap="none">
                          <a:latin typeface="Times New Roman"/>
                          <a:ea typeface="Times New Roman"/>
                          <a:cs typeface="Times New Roman"/>
                          <a:sym typeface="Times New Roman"/>
                        </a:rPr>
                        <a:t>Sno.</a:t>
                      </a:r>
                      <a:endParaRPr sz="1400" u="none" strike="noStrike" cap="none">
                        <a:latin typeface="Times New Roman"/>
                        <a:ea typeface="Times New Roman"/>
                        <a:cs typeface="Times New Roman"/>
                        <a:sym typeface="Times New Roman"/>
                      </a:endParaRPr>
                    </a:p>
                  </a:txBody>
                  <a:tcPr marL="91425" marR="91425" marT="91425" marB="91425"/>
                </a:tc>
                <a:tc>
                  <a:txBody>
                    <a:bodyPr/>
                    <a:lstStyle/>
                    <a:p>
                      <a:pPr marL="0" marR="0" lvl="0" indent="0" algn="l" rtl="0">
                        <a:lnSpc>
                          <a:spcPct val="115000"/>
                        </a:lnSpc>
                        <a:spcBef>
                          <a:spcPts val="0"/>
                        </a:spcBef>
                        <a:spcAft>
                          <a:spcPts val="0"/>
                        </a:spcAft>
                        <a:buClr>
                          <a:srgbClr val="000000"/>
                        </a:buClr>
                        <a:buSzPts val="1400"/>
                        <a:buFont typeface="Arial"/>
                        <a:buNone/>
                      </a:pPr>
                      <a:r>
                        <a:rPr lang="en-GB" sz="1400" u="none" strike="noStrike" cap="none">
                          <a:latin typeface="Times New Roman"/>
                          <a:ea typeface="Times New Roman"/>
                          <a:cs typeface="Times New Roman"/>
                          <a:sym typeface="Times New Roman"/>
                        </a:rPr>
                        <a:t>Title</a:t>
                      </a:r>
                      <a:endParaRPr sz="1400" u="none" strike="noStrike" cap="none">
                        <a:latin typeface="Times New Roman"/>
                        <a:ea typeface="Times New Roman"/>
                        <a:cs typeface="Times New Roman"/>
                        <a:sym typeface="Times New Roman"/>
                      </a:endParaRPr>
                    </a:p>
                  </a:txBody>
                  <a:tcPr marL="91425" marR="91425" marT="91425" marB="91425"/>
                </a:tc>
                <a:tc>
                  <a:txBody>
                    <a:bodyPr/>
                    <a:lstStyle/>
                    <a:p>
                      <a:pPr marL="0" marR="0" lvl="0" indent="0" algn="l" rtl="0">
                        <a:lnSpc>
                          <a:spcPct val="115000"/>
                        </a:lnSpc>
                        <a:spcBef>
                          <a:spcPts val="0"/>
                        </a:spcBef>
                        <a:spcAft>
                          <a:spcPts val="0"/>
                        </a:spcAft>
                        <a:buClr>
                          <a:srgbClr val="000000"/>
                        </a:buClr>
                        <a:buSzPts val="1400"/>
                        <a:buFont typeface="Arial"/>
                        <a:buNone/>
                      </a:pPr>
                      <a:r>
                        <a:rPr lang="en-GB" sz="1400" u="none" strike="noStrike" cap="none">
                          <a:latin typeface="Times New Roman"/>
                          <a:ea typeface="Times New Roman"/>
                          <a:cs typeface="Times New Roman"/>
                          <a:sym typeface="Times New Roman"/>
                        </a:rPr>
                        <a:t>Author</a:t>
                      </a:r>
                      <a:endParaRPr sz="1400" u="none" strike="noStrike" cap="none">
                        <a:latin typeface="Times New Roman"/>
                        <a:ea typeface="Times New Roman"/>
                        <a:cs typeface="Times New Roman"/>
                        <a:sym typeface="Times New Roman"/>
                      </a:endParaRPr>
                    </a:p>
                  </a:txBody>
                  <a:tcPr marL="91425" marR="91425" marT="91425" marB="91425"/>
                </a:tc>
                <a:tc>
                  <a:txBody>
                    <a:bodyPr/>
                    <a:lstStyle/>
                    <a:p>
                      <a:pPr marL="0" marR="0" lvl="0" indent="0" algn="l" rtl="0">
                        <a:lnSpc>
                          <a:spcPct val="115000"/>
                        </a:lnSpc>
                        <a:spcBef>
                          <a:spcPts val="0"/>
                        </a:spcBef>
                        <a:spcAft>
                          <a:spcPts val="0"/>
                        </a:spcAft>
                        <a:buClr>
                          <a:srgbClr val="000000"/>
                        </a:buClr>
                        <a:buSzPts val="1400"/>
                        <a:buFont typeface="Arial"/>
                        <a:buNone/>
                      </a:pPr>
                      <a:r>
                        <a:rPr lang="en-GB" sz="1400" u="none" strike="noStrike" cap="none">
                          <a:latin typeface="Times New Roman"/>
                          <a:ea typeface="Times New Roman"/>
                          <a:cs typeface="Times New Roman"/>
                          <a:sym typeface="Times New Roman"/>
                        </a:rPr>
                        <a:t>Year</a:t>
                      </a:r>
                      <a:endParaRPr sz="1400" u="none" strike="noStrike" cap="none">
                        <a:latin typeface="Times New Roman"/>
                        <a:ea typeface="Times New Roman"/>
                        <a:cs typeface="Times New Roman"/>
                        <a:sym typeface="Times New Roman"/>
                      </a:endParaRPr>
                    </a:p>
                  </a:txBody>
                  <a:tcPr marL="91425" marR="91425" marT="91425" marB="91425"/>
                </a:tc>
                <a:tc>
                  <a:txBody>
                    <a:bodyPr/>
                    <a:lstStyle/>
                    <a:p>
                      <a:pPr marL="0" marR="0" lvl="0" indent="0" algn="l" rtl="0">
                        <a:lnSpc>
                          <a:spcPct val="115000"/>
                        </a:lnSpc>
                        <a:spcBef>
                          <a:spcPts val="0"/>
                        </a:spcBef>
                        <a:spcAft>
                          <a:spcPts val="0"/>
                        </a:spcAft>
                        <a:buClr>
                          <a:srgbClr val="000000"/>
                        </a:buClr>
                        <a:buSzPts val="1400"/>
                        <a:buFont typeface="Arial"/>
                        <a:buNone/>
                      </a:pPr>
                      <a:r>
                        <a:rPr lang="en-GB" sz="1400" u="none" strike="noStrike" cap="none">
                          <a:latin typeface="Times New Roman"/>
                          <a:ea typeface="Times New Roman"/>
                          <a:cs typeface="Times New Roman"/>
                          <a:sym typeface="Times New Roman"/>
                        </a:rPr>
                        <a:t>Content</a:t>
                      </a:r>
                      <a:endParaRPr sz="1400" u="none" strike="noStrike" cap="none">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0"/>
                  </a:ext>
                </a:extLst>
              </a:tr>
              <a:tr h="4314875">
                <a:tc>
                  <a:txBody>
                    <a:bodyPr/>
                    <a:lstStyle/>
                    <a:p>
                      <a:pPr marL="0" marR="0" lvl="0" indent="0" algn="l" rtl="0">
                        <a:lnSpc>
                          <a:spcPct val="115000"/>
                        </a:lnSpc>
                        <a:spcBef>
                          <a:spcPts val="0"/>
                        </a:spcBef>
                        <a:spcAft>
                          <a:spcPts val="0"/>
                        </a:spcAft>
                        <a:buClr>
                          <a:srgbClr val="000000"/>
                        </a:buClr>
                        <a:buSzPts val="1400"/>
                        <a:buFont typeface="Arial"/>
                        <a:buNone/>
                      </a:pPr>
                      <a:r>
                        <a:rPr lang="en-GB" sz="1400" u="none" strike="noStrike" cap="none">
                          <a:latin typeface="Times New Roman"/>
                          <a:ea typeface="Times New Roman"/>
                          <a:cs typeface="Times New Roman"/>
                          <a:sym typeface="Times New Roman"/>
                        </a:rPr>
                        <a:t>1.</a:t>
                      </a:r>
                      <a:endParaRPr sz="1400" u="none" strike="noStrike" cap="none">
                        <a:latin typeface="Times New Roman"/>
                        <a:ea typeface="Times New Roman"/>
                        <a:cs typeface="Times New Roman"/>
                        <a:sym typeface="Times New Roman"/>
                      </a:endParaRPr>
                    </a:p>
                  </a:txBody>
                  <a:tcPr marL="91425" marR="91425" marT="91425" marB="91425"/>
                </a:tc>
                <a:tc>
                  <a:txBody>
                    <a:bodyPr/>
                    <a:lstStyle/>
                    <a:p>
                      <a:pPr marL="0" marR="0" lvl="0" indent="0" algn="l" rtl="0">
                        <a:lnSpc>
                          <a:spcPct val="115000"/>
                        </a:lnSpc>
                        <a:spcBef>
                          <a:spcPts val="0"/>
                        </a:spcBef>
                        <a:spcAft>
                          <a:spcPts val="0"/>
                        </a:spcAft>
                        <a:buClr>
                          <a:srgbClr val="000000"/>
                        </a:buClr>
                        <a:buSzPts val="1400"/>
                        <a:buFont typeface="Arial"/>
                        <a:buNone/>
                      </a:pPr>
                      <a:r>
                        <a:rPr lang="en-GB" sz="1400" u="none" strike="noStrike" cap="none">
                          <a:latin typeface="Times New Roman"/>
                          <a:ea typeface="Times New Roman"/>
                          <a:cs typeface="Times New Roman"/>
                          <a:sym typeface="Times New Roman"/>
                        </a:rPr>
                        <a:t>Design and Development of an Efficient IoT-based Egg Incubation System</a:t>
                      </a:r>
                      <a:endParaRPr sz="1400" u="none" strike="noStrike" cap="none">
                        <a:latin typeface="Times New Roman"/>
                        <a:ea typeface="Times New Roman"/>
                        <a:cs typeface="Times New Roman"/>
                        <a:sym typeface="Times New Roman"/>
                      </a:endParaRPr>
                    </a:p>
                  </a:txBody>
                  <a:tcPr marL="91425" marR="91425" marT="91425" marB="91425"/>
                </a:tc>
                <a:tc>
                  <a:txBody>
                    <a:bodyPr/>
                    <a:lstStyle/>
                    <a:p>
                      <a:pPr marL="0" marR="0" lvl="0" indent="0" algn="l" rtl="0">
                        <a:lnSpc>
                          <a:spcPct val="115000"/>
                        </a:lnSpc>
                        <a:spcBef>
                          <a:spcPts val="0"/>
                        </a:spcBef>
                        <a:spcAft>
                          <a:spcPts val="0"/>
                        </a:spcAft>
                        <a:buClr>
                          <a:srgbClr val="000000"/>
                        </a:buClr>
                        <a:buSzPts val="1400"/>
                        <a:buFont typeface="Arial"/>
                        <a:buNone/>
                      </a:pPr>
                      <a:r>
                        <a:rPr lang="en-GB" sz="1400" u="none" strike="noStrike" cap="none">
                          <a:latin typeface="Times New Roman"/>
                          <a:ea typeface="Times New Roman"/>
                          <a:cs typeface="Times New Roman"/>
                          <a:sym typeface="Times New Roman"/>
                        </a:rPr>
                        <a:t>•Pappuraj Bhottacharjee</a:t>
                      </a:r>
                      <a:endParaRPr sz="1400" u="none" strike="noStrike" cap="none">
                        <a:latin typeface="Times New Roman"/>
                        <a:ea typeface="Times New Roman"/>
                        <a:cs typeface="Times New Roman"/>
                        <a:sym typeface="Times New Roman"/>
                      </a:endParaRPr>
                    </a:p>
                    <a:p>
                      <a:pPr marL="0" marR="0" lvl="0" indent="0" algn="l" rtl="0">
                        <a:lnSpc>
                          <a:spcPct val="115000"/>
                        </a:lnSpc>
                        <a:spcBef>
                          <a:spcPts val="0"/>
                        </a:spcBef>
                        <a:spcAft>
                          <a:spcPts val="0"/>
                        </a:spcAft>
                        <a:buClr>
                          <a:srgbClr val="000000"/>
                        </a:buClr>
                        <a:buSzPts val="1400"/>
                        <a:buFont typeface="Arial"/>
                        <a:buNone/>
                      </a:pPr>
                      <a:r>
                        <a:rPr lang="en-GB" sz="1400" u="none" strike="noStrike" cap="none">
                          <a:latin typeface="Times New Roman"/>
                          <a:ea typeface="Times New Roman"/>
                          <a:cs typeface="Times New Roman"/>
                          <a:sym typeface="Times New Roman"/>
                        </a:rPr>
                        <a:t>•Abu Saeid</a:t>
                      </a:r>
                      <a:endParaRPr sz="1400" u="none" strike="noStrike" cap="none">
                        <a:latin typeface="Times New Roman"/>
                        <a:ea typeface="Times New Roman"/>
                        <a:cs typeface="Times New Roman"/>
                        <a:sym typeface="Times New Roman"/>
                      </a:endParaRPr>
                    </a:p>
                    <a:p>
                      <a:pPr marL="0" marR="0" lvl="0" indent="0" algn="l" rtl="0">
                        <a:lnSpc>
                          <a:spcPct val="115000"/>
                        </a:lnSpc>
                        <a:spcBef>
                          <a:spcPts val="0"/>
                        </a:spcBef>
                        <a:spcAft>
                          <a:spcPts val="0"/>
                        </a:spcAft>
                        <a:buClr>
                          <a:srgbClr val="000000"/>
                        </a:buClr>
                        <a:buSzPts val="1400"/>
                        <a:buFont typeface="Arial"/>
                        <a:buNone/>
                      </a:pPr>
                      <a:r>
                        <a:rPr lang="en-GB" sz="1400" u="none" strike="noStrike" cap="none">
                          <a:latin typeface="Times New Roman"/>
                          <a:ea typeface="Times New Roman"/>
                          <a:cs typeface="Times New Roman"/>
                          <a:sym typeface="Times New Roman"/>
                        </a:rPr>
                        <a:t>•Md. Obaidur Rahman</a:t>
                      </a:r>
                      <a:endParaRPr sz="1400" u="none" strike="noStrike" cap="none">
                        <a:latin typeface="Times New Roman"/>
                        <a:ea typeface="Times New Roman"/>
                        <a:cs typeface="Times New Roman"/>
                        <a:sym typeface="Times New Roman"/>
                      </a:endParaRPr>
                    </a:p>
                    <a:p>
                      <a:pPr marL="0" marR="0" lvl="0" indent="0" algn="l" rtl="0">
                        <a:lnSpc>
                          <a:spcPct val="115000"/>
                        </a:lnSpc>
                        <a:spcBef>
                          <a:spcPts val="0"/>
                        </a:spcBef>
                        <a:spcAft>
                          <a:spcPts val="0"/>
                        </a:spcAft>
                        <a:buClr>
                          <a:srgbClr val="000000"/>
                        </a:buClr>
                        <a:buSzPts val="1400"/>
                        <a:buFont typeface="Arial"/>
                        <a:buNone/>
                      </a:pPr>
                      <a:r>
                        <a:rPr lang="en-GB" sz="1400" u="none" strike="noStrike" cap="none">
                          <a:latin typeface="Times New Roman"/>
                          <a:ea typeface="Times New Roman"/>
                          <a:cs typeface="Times New Roman"/>
                          <a:sym typeface="Times New Roman"/>
                        </a:rPr>
                        <a:t>•Md. Golam Mostofa</a:t>
                      </a:r>
                      <a:endParaRPr sz="1400" u="none" strike="noStrike" cap="none">
                        <a:latin typeface="Times New Roman"/>
                        <a:ea typeface="Times New Roman"/>
                        <a:cs typeface="Times New Roman"/>
                        <a:sym typeface="Times New Roman"/>
                      </a:endParaRPr>
                    </a:p>
                    <a:p>
                      <a:pPr marL="0" marR="0" lvl="0" indent="0" algn="l" rtl="0">
                        <a:lnSpc>
                          <a:spcPct val="115000"/>
                        </a:lnSpc>
                        <a:spcBef>
                          <a:spcPts val="0"/>
                        </a:spcBef>
                        <a:spcAft>
                          <a:spcPts val="0"/>
                        </a:spcAft>
                        <a:buClr>
                          <a:srgbClr val="000000"/>
                        </a:buClr>
                        <a:buSzPts val="1400"/>
                        <a:buFont typeface="Arial"/>
                        <a:buNone/>
                      </a:pPr>
                      <a:r>
                        <a:rPr lang="en-GB" sz="1400" u="none" strike="noStrike" cap="none">
                          <a:latin typeface="Times New Roman"/>
                          <a:ea typeface="Times New Roman"/>
                          <a:cs typeface="Times New Roman"/>
                          <a:sym typeface="Times New Roman"/>
                        </a:rPr>
                        <a:t>•Khawja Imran Masud</a:t>
                      </a:r>
                      <a:endParaRPr sz="1400" u="none" strike="noStrike" cap="none">
                        <a:latin typeface="Times New Roman"/>
                        <a:ea typeface="Times New Roman"/>
                        <a:cs typeface="Times New Roman"/>
                        <a:sym typeface="Times New Roman"/>
                      </a:endParaRPr>
                    </a:p>
                  </a:txBody>
                  <a:tcPr marL="91425" marR="91425" marT="91425" marB="91425"/>
                </a:tc>
                <a:tc>
                  <a:txBody>
                    <a:bodyPr/>
                    <a:lstStyle/>
                    <a:p>
                      <a:pPr marL="0" marR="0" lvl="0" indent="0" algn="l" rtl="0">
                        <a:lnSpc>
                          <a:spcPct val="115000"/>
                        </a:lnSpc>
                        <a:spcBef>
                          <a:spcPts val="0"/>
                        </a:spcBef>
                        <a:spcAft>
                          <a:spcPts val="0"/>
                        </a:spcAft>
                        <a:buClr>
                          <a:srgbClr val="000000"/>
                        </a:buClr>
                        <a:buSzPts val="1400"/>
                        <a:buFont typeface="Arial"/>
                        <a:buNone/>
                      </a:pPr>
                      <a:r>
                        <a:rPr lang="en-GB" sz="1400" u="none" strike="noStrike" cap="none">
                          <a:latin typeface="Times New Roman"/>
                          <a:ea typeface="Times New Roman"/>
                          <a:cs typeface="Times New Roman"/>
                          <a:sym typeface="Times New Roman"/>
                        </a:rPr>
                        <a:t>2023</a:t>
                      </a:r>
                      <a:endParaRPr sz="1400" u="none" strike="noStrike" cap="none">
                        <a:latin typeface="Times New Roman"/>
                        <a:ea typeface="Times New Roman"/>
                        <a:cs typeface="Times New Roman"/>
                        <a:sym typeface="Times New Roman"/>
                      </a:endParaRPr>
                    </a:p>
                  </a:txBody>
                  <a:tcPr marL="91425" marR="91425" marT="91425" marB="91425"/>
                </a:tc>
                <a:tc>
                  <a:txBody>
                    <a:bodyPr/>
                    <a:lstStyle/>
                    <a:p>
                      <a:pPr marL="0" marR="0" lvl="0" indent="0" algn="l" rtl="0">
                        <a:lnSpc>
                          <a:spcPct val="115000"/>
                        </a:lnSpc>
                        <a:spcBef>
                          <a:spcPts val="0"/>
                        </a:spcBef>
                        <a:spcAft>
                          <a:spcPts val="0"/>
                        </a:spcAft>
                        <a:buClr>
                          <a:srgbClr val="000000"/>
                        </a:buClr>
                        <a:buSzPts val="1400"/>
                        <a:buFont typeface="Arial"/>
                        <a:buNone/>
                      </a:pPr>
                      <a:r>
                        <a:rPr lang="en-GB" sz="1400" u="none" strike="noStrike" cap="none">
                          <a:latin typeface="Times New Roman"/>
                          <a:ea typeface="Times New Roman"/>
                          <a:cs typeface="Times New Roman"/>
                          <a:sym typeface="Times New Roman"/>
                        </a:rPr>
                        <a:t>Egg incubation system aimed at addressing challenges in large-scale egg hatching for the poultry industry. The proposed system monitors critical factors such as environmental humidity and temperature remotely via an Android application, SMS alerts through GSM modules, and real-time camera snapshots. </a:t>
                      </a:r>
                      <a:r>
                        <a:rPr lang="en-GB" sz="1400" u="none" strike="noStrike" cap="none">
                          <a:solidFill>
                            <a:schemeClr val="dk1"/>
                          </a:solidFill>
                          <a:latin typeface="Times New Roman"/>
                          <a:ea typeface="Times New Roman"/>
                          <a:cs typeface="Times New Roman"/>
                          <a:sym typeface="Times New Roman"/>
                        </a:rPr>
                        <a:t>But this system doesn’t have cloud system to store data of each and every day automatically . </a:t>
                      </a:r>
                      <a:endParaRPr sz="1400" u="none" strike="noStrike" cap="none">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graphicFrame>
        <p:nvGraphicFramePr>
          <p:cNvPr id="80" name="Google Shape;80;p17"/>
          <p:cNvGraphicFramePr/>
          <p:nvPr/>
        </p:nvGraphicFramePr>
        <p:xfrm>
          <a:off x="152400" y="152400"/>
          <a:ext cx="3000000" cy="3000000"/>
        </p:xfrm>
        <a:graphic>
          <a:graphicData uri="http://schemas.openxmlformats.org/drawingml/2006/table">
            <a:tbl>
              <a:tblPr>
                <a:noFill/>
                <a:tableStyleId>{14D045CC-4CCA-44D8-A0F7-90E1C9FEC319}</a:tableStyleId>
              </a:tblPr>
              <a:tblGrid>
                <a:gridCol w="871050">
                  <a:extLst>
                    <a:ext uri="{9D8B030D-6E8A-4147-A177-3AD203B41FA5}">
                      <a16:colId xmlns:a16="http://schemas.microsoft.com/office/drawing/2014/main" val="20000"/>
                    </a:ext>
                  </a:extLst>
                </a:gridCol>
                <a:gridCol w="2725575">
                  <a:extLst>
                    <a:ext uri="{9D8B030D-6E8A-4147-A177-3AD203B41FA5}">
                      <a16:colId xmlns:a16="http://schemas.microsoft.com/office/drawing/2014/main" val="20001"/>
                    </a:ext>
                  </a:extLst>
                </a:gridCol>
                <a:gridCol w="1433025">
                  <a:extLst>
                    <a:ext uri="{9D8B030D-6E8A-4147-A177-3AD203B41FA5}">
                      <a16:colId xmlns:a16="http://schemas.microsoft.com/office/drawing/2014/main" val="20002"/>
                    </a:ext>
                  </a:extLst>
                </a:gridCol>
                <a:gridCol w="1180150">
                  <a:extLst>
                    <a:ext uri="{9D8B030D-6E8A-4147-A177-3AD203B41FA5}">
                      <a16:colId xmlns:a16="http://schemas.microsoft.com/office/drawing/2014/main" val="20003"/>
                    </a:ext>
                  </a:extLst>
                </a:gridCol>
                <a:gridCol w="2781775">
                  <a:extLst>
                    <a:ext uri="{9D8B030D-6E8A-4147-A177-3AD203B41FA5}">
                      <a16:colId xmlns:a16="http://schemas.microsoft.com/office/drawing/2014/main" val="20004"/>
                    </a:ext>
                  </a:extLst>
                </a:gridCol>
              </a:tblGrid>
              <a:tr h="320775">
                <a:tc>
                  <a:txBody>
                    <a:bodyPr/>
                    <a:lstStyle/>
                    <a:p>
                      <a:pPr marL="0" marR="0" lvl="0" indent="0" algn="l" rtl="0">
                        <a:lnSpc>
                          <a:spcPct val="115000"/>
                        </a:lnSpc>
                        <a:spcBef>
                          <a:spcPts val="0"/>
                        </a:spcBef>
                        <a:spcAft>
                          <a:spcPts val="0"/>
                        </a:spcAft>
                        <a:buClr>
                          <a:srgbClr val="000000"/>
                        </a:buClr>
                        <a:buSzPts val="1400"/>
                        <a:buFont typeface="Arial"/>
                        <a:buNone/>
                      </a:pPr>
                      <a:r>
                        <a:rPr lang="en-GB" sz="1400" u="none" strike="noStrike" cap="none">
                          <a:latin typeface="Times New Roman"/>
                          <a:ea typeface="Times New Roman"/>
                          <a:cs typeface="Times New Roman"/>
                          <a:sym typeface="Times New Roman"/>
                        </a:rPr>
                        <a:t>Sno.</a:t>
                      </a:r>
                      <a:endParaRPr sz="1400" u="none" strike="noStrike" cap="none">
                        <a:latin typeface="Times New Roman"/>
                        <a:ea typeface="Times New Roman"/>
                        <a:cs typeface="Times New Roman"/>
                        <a:sym typeface="Times New Roman"/>
                      </a:endParaRPr>
                    </a:p>
                  </a:txBody>
                  <a:tcPr marL="91425" marR="91425" marT="91425" marB="91425"/>
                </a:tc>
                <a:tc>
                  <a:txBody>
                    <a:bodyPr/>
                    <a:lstStyle/>
                    <a:p>
                      <a:pPr marL="0" marR="0" lvl="0" indent="0" algn="l" rtl="0">
                        <a:lnSpc>
                          <a:spcPct val="115000"/>
                        </a:lnSpc>
                        <a:spcBef>
                          <a:spcPts val="0"/>
                        </a:spcBef>
                        <a:spcAft>
                          <a:spcPts val="0"/>
                        </a:spcAft>
                        <a:buClr>
                          <a:srgbClr val="000000"/>
                        </a:buClr>
                        <a:buSzPts val="1400"/>
                        <a:buFont typeface="Arial"/>
                        <a:buNone/>
                      </a:pPr>
                      <a:r>
                        <a:rPr lang="en-GB" sz="1400" u="none" strike="noStrike" cap="none">
                          <a:latin typeface="Times New Roman"/>
                          <a:ea typeface="Times New Roman"/>
                          <a:cs typeface="Times New Roman"/>
                          <a:sym typeface="Times New Roman"/>
                        </a:rPr>
                        <a:t>Title</a:t>
                      </a:r>
                      <a:endParaRPr sz="1400" u="none" strike="noStrike" cap="none">
                        <a:latin typeface="Times New Roman"/>
                        <a:ea typeface="Times New Roman"/>
                        <a:cs typeface="Times New Roman"/>
                        <a:sym typeface="Times New Roman"/>
                      </a:endParaRPr>
                    </a:p>
                  </a:txBody>
                  <a:tcPr marL="91425" marR="91425" marT="91425" marB="91425"/>
                </a:tc>
                <a:tc>
                  <a:txBody>
                    <a:bodyPr/>
                    <a:lstStyle/>
                    <a:p>
                      <a:pPr marL="0" marR="0" lvl="0" indent="0" algn="l" rtl="0">
                        <a:lnSpc>
                          <a:spcPct val="115000"/>
                        </a:lnSpc>
                        <a:spcBef>
                          <a:spcPts val="0"/>
                        </a:spcBef>
                        <a:spcAft>
                          <a:spcPts val="0"/>
                        </a:spcAft>
                        <a:buClr>
                          <a:srgbClr val="000000"/>
                        </a:buClr>
                        <a:buSzPts val="1400"/>
                        <a:buFont typeface="Arial"/>
                        <a:buNone/>
                      </a:pPr>
                      <a:r>
                        <a:rPr lang="en-GB" sz="1400" u="none" strike="noStrike" cap="none">
                          <a:latin typeface="Times New Roman"/>
                          <a:ea typeface="Times New Roman"/>
                          <a:cs typeface="Times New Roman"/>
                          <a:sym typeface="Times New Roman"/>
                        </a:rPr>
                        <a:t>Author</a:t>
                      </a:r>
                      <a:endParaRPr sz="1400" u="none" strike="noStrike" cap="none">
                        <a:latin typeface="Times New Roman"/>
                        <a:ea typeface="Times New Roman"/>
                        <a:cs typeface="Times New Roman"/>
                        <a:sym typeface="Times New Roman"/>
                      </a:endParaRPr>
                    </a:p>
                  </a:txBody>
                  <a:tcPr marL="91425" marR="91425" marT="91425" marB="91425"/>
                </a:tc>
                <a:tc>
                  <a:txBody>
                    <a:bodyPr/>
                    <a:lstStyle/>
                    <a:p>
                      <a:pPr marL="0" marR="0" lvl="0" indent="0" algn="l" rtl="0">
                        <a:lnSpc>
                          <a:spcPct val="115000"/>
                        </a:lnSpc>
                        <a:spcBef>
                          <a:spcPts val="0"/>
                        </a:spcBef>
                        <a:spcAft>
                          <a:spcPts val="0"/>
                        </a:spcAft>
                        <a:buClr>
                          <a:srgbClr val="000000"/>
                        </a:buClr>
                        <a:buSzPts val="1400"/>
                        <a:buFont typeface="Arial"/>
                        <a:buNone/>
                      </a:pPr>
                      <a:r>
                        <a:rPr lang="en-GB" sz="1400" u="none" strike="noStrike" cap="none">
                          <a:latin typeface="Times New Roman"/>
                          <a:ea typeface="Times New Roman"/>
                          <a:cs typeface="Times New Roman"/>
                          <a:sym typeface="Times New Roman"/>
                        </a:rPr>
                        <a:t>Year</a:t>
                      </a:r>
                      <a:endParaRPr sz="1400" u="none" strike="noStrike" cap="none">
                        <a:latin typeface="Times New Roman"/>
                        <a:ea typeface="Times New Roman"/>
                        <a:cs typeface="Times New Roman"/>
                        <a:sym typeface="Times New Roman"/>
                      </a:endParaRPr>
                    </a:p>
                  </a:txBody>
                  <a:tcPr marL="91425" marR="91425" marT="91425" marB="91425"/>
                </a:tc>
                <a:tc>
                  <a:txBody>
                    <a:bodyPr/>
                    <a:lstStyle/>
                    <a:p>
                      <a:pPr marL="0" marR="0" lvl="0" indent="0" algn="l" rtl="0">
                        <a:lnSpc>
                          <a:spcPct val="115000"/>
                        </a:lnSpc>
                        <a:spcBef>
                          <a:spcPts val="0"/>
                        </a:spcBef>
                        <a:spcAft>
                          <a:spcPts val="0"/>
                        </a:spcAft>
                        <a:buClr>
                          <a:srgbClr val="000000"/>
                        </a:buClr>
                        <a:buSzPts val="1400"/>
                        <a:buFont typeface="Arial"/>
                        <a:buNone/>
                      </a:pPr>
                      <a:r>
                        <a:rPr lang="en-GB" sz="1400" u="none" strike="noStrike" cap="none">
                          <a:latin typeface="Times New Roman"/>
                          <a:ea typeface="Times New Roman"/>
                          <a:cs typeface="Times New Roman"/>
                          <a:sym typeface="Times New Roman"/>
                        </a:rPr>
                        <a:t>Content</a:t>
                      </a:r>
                      <a:endParaRPr sz="1400" u="none" strike="noStrike" cap="none">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0"/>
                  </a:ext>
                </a:extLst>
              </a:tr>
              <a:tr h="4564800">
                <a:tc>
                  <a:txBody>
                    <a:bodyPr/>
                    <a:lstStyle/>
                    <a:p>
                      <a:pPr marL="0" marR="0" lvl="0" indent="0" algn="l" rtl="0">
                        <a:lnSpc>
                          <a:spcPct val="115000"/>
                        </a:lnSpc>
                        <a:spcBef>
                          <a:spcPts val="0"/>
                        </a:spcBef>
                        <a:spcAft>
                          <a:spcPts val="0"/>
                        </a:spcAft>
                        <a:buClr>
                          <a:srgbClr val="000000"/>
                        </a:buClr>
                        <a:buSzPts val="1400"/>
                        <a:buFont typeface="Arial"/>
                        <a:buNone/>
                      </a:pPr>
                      <a:r>
                        <a:rPr lang="en-GB" sz="1400" u="none" strike="noStrike" cap="none">
                          <a:latin typeface="Times New Roman"/>
                          <a:ea typeface="Times New Roman"/>
                          <a:cs typeface="Times New Roman"/>
                          <a:sym typeface="Times New Roman"/>
                        </a:rPr>
                        <a:t>2.</a:t>
                      </a:r>
                      <a:endParaRPr sz="1400" u="none" strike="noStrike" cap="none">
                        <a:latin typeface="Times New Roman"/>
                        <a:ea typeface="Times New Roman"/>
                        <a:cs typeface="Times New Roman"/>
                        <a:sym typeface="Times New Roman"/>
                      </a:endParaRPr>
                    </a:p>
                  </a:txBody>
                  <a:tcPr marL="91425" marR="91425" marT="91425" marB="91425"/>
                </a:tc>
                <a:tc>
                  <a:txBody>
                    <a:bodyPr/>
                    <a:lstStyle/>
                    <a:p>
                      <a:pPr marL="0" marR="0" lvl="0" indent="0" algn="l" rtl="0">
                        <a:lnSpc>
                          <a:spcPct val="115000"/>
                        </a:lnSpc>
                        <a:spcBef>
                          <a:spcPts val="0"/>
                        </a:spcBef>
                        <a:spcAft>
                          <a:spcPts val="0"/>
                        </a:spcAft>
                        <a:buClr>
                          <a:srgbClr val="000000"/>
                        </a:buClr>
                        <a:buSzPts val="1400"/>
                        <a:buFont typeface="Arial"/>
                        <a:buNone/>
                      </a:pPr>
                      <a:r>
                        <a:rPr lang="en-GB" sz="1400" u="none" strike="noStrike" cap="none">
                          <a:latin typeface="Times New Roman"/>
                          <a:ea typeface="Times New Roman"/>
                          <a:cs typeface="Times New Roman"/>
                          <a:sym typeface="Times New Roman"/>
                        </a:rPr>
                        <a:t>REMOTE INTELLIGENT INFANT INCUBATOR</a:t>
                      </a:r>
                      <a:endParaRPr sz="1400" u="none" strike="noStrike" cap="none">
                        <a:latin typeface="Times New Roman"/>
                        <a:ea typeface="Times New Roman"/>
                        <a:cs typeface="Times New Roman"/>
                        <a:sym typeface="Times New Roman"/>
                      </a:endParaRPr>
                    </a:p>
                  </a:txBody>
                  <a:tcPr marL="91425" marR="91425" marT="91425" marB="91425"/>
                </a:tc>
                <a:tc>
                  <a:txBody>
                    <a:bodyPr/>
                    <a:lstStyle/>
                    <a:p>
                      <a:pPr marL="0" marR="0" lvl="0" indent="0" algn="l" rtl="0">
                        <a:lnSpc>
                          <a:spcPct val="115000"/>
                        </a:lnSpc>
                        <a:spcBef>
                          <a:spcPts val="0"/>
                        </a:spcBef>
                        <a:spcAft>
                          <a:spcPts val="0"/>
                        </a:spcAft>
                        <a:buClr>
                          <a:srgbClr val="000000"/>
                        </a:buClr>
                        <a:buSzPts val="1400"/>
                        <a:buFont typeface="Arial"/>
                        <a:buNone/>
                      </a:pPr>
                      <a:r>
                        <a:rPr lang="en-GB" sz="1400" u="none" strike="noStrike" cap="none">
                          <a:latin typeface="Times New Roman"/>
                          <a:ea typeface="Times New Roman"/>
                          <a:cs typeface="Times New Roman"/>
                          <a:sym typeface="Times New Roman"/>
                        </a:rPr>
                        <a:t>•Daram Anitha Kumari</a:t>
                      </a:r>
                      <a:endParaRPr sz="1400" u="none" strike="noStrike" cap="none">
                        <a:latin typeface="Times New Roman"/>
                        <a:ea typeface="Times New Roman"/>
                        <a:cs typeface="Times New Roman"/>
                        <a:sym typeface="Times New Roman"/>
                      </a:endParaRPr>
                    </a:p>
                    <a:p>
                      <a:pPr marL="0" marR="0" lvl="0" indent="0" algn="l" rtl="0">
                        <a:lnSpc>
                          <a:spcPct val="115000"/>
                        </a:lnSpc>
                        <a:spcBef>
                          <a:spcPts val="0"/>
                        </a:spcBef>
                        <a:spcAft>
                          <a:spcPts val="0"/>
                        </a:spcAft>
                        <a:buClr>
                          <a:srgbClr val="000000"/>
                        </a:buClr>
                        <a:buSzPts val="1400"/>
                        <a:buFont typeface="Arial"/>
                        <a:buNone/>
                      </a:pPr>
                      <a:r>
                        <a:rPr lang="en-GB" sz="1400" u="none" strike="noStrike" cap="none">
                          <a:latin typeface="Times New Roman"/>
                          <a:ea typeface="Times New Roman"/>
                          <a:cs typeface="Times New Roman"/>
                          <a:sym typeface="Times New Roman"/>
                        </a:rPr>
                        <a:t>•Renuka Thotakura</a:t>
                      </a:r>
                      <a:endParaRPr sz="1400" u="none" strike="noStrike" cap="none">
                        <a:latin typeface="Times New Roman"/>
                        <a:ea typeface="Times New Roman"/>
                        <a:cs typeface="Times New Roman"/>
                        <a:sym typeface="Times New Roman"/>
                      </a:endParaRPr>
                    </a:p>
                    <a:p>
                      <a:pPr marL="0" marR="0" lvl="0" indent="0" algn="l" rtl="0">
                        <a:lnSpc>
                          <a:spcPct val="115000"/>
                        </a:lnSpc>
                        <a:spcBef>
                          <a:spcPts val="0"/>
                        </a:spcBef>
                        <a:spcAft>
                          <a:spcPts val="0"/>
                        </a:spcAft>
                        <a:buClr>
                          <a:srgbClr val="000000"/>
                        </a:buClr>
                        <a:buSzPts val="1400"/>
                        <a:buFont typeface="Arial"/>
                        <a:buNone/>
                      </a:pPr>
                      <a:r>
                        <a:rPr lang="en-GB" sz="1400" u="none" strike="noStrike" cap="none">
                          <a:latin typeface="Times New Roman"/>
                          <a:ea typeface="Times New Roman"/>
                          <a:cs typeface="Times New Roman"/>
                          <a:sym typeface="Times New Roman"/>
                        </a:rPr>
                        <a:t>•Naveen Balaji Kommina</a:t>
                      </a:r>
                      <a:endParaRPr sz="1400" u="none" strike="noStrike" cap="none">
                        <a:latin typeface="Times New Roman"/>
                        <a:ea typeface="Times New Roman"/>
                        <a:cs typeface="Times New Roman"/>
                        <a:sym typeface="Times New Roman"/>
                      </a:endParaRPr>
                    </a:p>
                  </a:txBody>
                  <a:tcPr marL="91425" marR="91425" marT="91425" marB="91425"/>
                </a:tc>
                <a:tc>
                  <a:txBody>
                    <a:bodyPr/>
                    <a:lstStyle/>
                    <a:p>
                      <a:pPr marL="0" marR="0" lvl="0" indent="0" algn="l" rtl="0">
                        <a:lnSpc>
                          <a:spcPct val="115000"/>
                        </a:lnSpc>
                        <a:spcBef>
                          <a:spcPts val="0"/>
                        </a:spcBef>
                        <a:spcAft>
                          <a:spcPts val="0"/>
                        </a:spcAft>
                        <a:buClr>
                          <a:srgbClr val="000000"/>
                        </a:buClr>
                        <a:buSzPts val="1400"/>
                        <a:buFont typeface="Arial"/>
                        <a:buNone/>
                      </a:pPr>
                      <a:r>
                        <a:rPr lang="en-GB" sz="1400" u="none" strike="noStrike" cap="none">
                          <a:latin typeface="Times New Roman"/>
                          <a:ea typeface="Times New Roman"/>
                          <a:cs typeface="Times New Roman"/>
                          <a:sym typeface="Times New Roman"/>
                        </a:rPr>
                        <a:t>2019</a:t>
                      </a:r>
                      <a:endParaRPr sz="1400" u="none" strike="noStrike" cap="none">
                        <a:latin typeface="Times New Roman"/>
                        <a:ea typeface="Times New Roman"/>
                        <a:cs typeface="Times New Roman"/>
                        <a:sym typeface="Times New Roman"/>
                      </a:endParaRPr>
                    </a:p>
                  </a:txBody>
                  <a:tcPr marL="91425" marR="91425" marT="91425" marB="91425"/>
                </a:tc>
                <a:tc>
                  <a:txBody>
                    <a:bodyPr/>
                    <a:lstStyle/>
                    <a:p>
                      <a:pPr marL="0" marR="0" lvl="0" indent="0" algn="l" rtl="0">
                        <a:lnSpc>
                          <a:spcPct val="115000"/>
                        </a:lnSpc>
                        <a:spcBef>
                          <a:spcPts val="0"/>
                        </a:spcBef>
                        <a:spcAft>
                          <a:spcPts val="0"/>
                        </a:spcAft>
                        <a:buClr>
                          <a:srgbClr val="000000"/>
                        </a:buClr>
                        <a:buSzPts val="1400"/>
                        <a:buFont typeface="Arial"/>
                        <a:buNone/>
                      </a:pPr>
                      <a:r>
                        <a:rPr lang="en-GB" sz="1400" u="none" strike="noStrike" cap="none">
                          <a:latin typeface="Times New Roman"/>
                          <a:ea typeface="Times New Roman"/>
                          <a:cs typeface="Times New Roman"/>
                          <a:sym typeface="Times New Roman"/>
                        </a:rPr>
                        <a:t>A practical and low-cost solution for real-time monitoring of newborns in neonatal baby incubators. Utilizing a microcontroller and various sensors including temperature, humidity, heartbeat, oxygen levels, and blood pressure, the system ensures a highly regulated environment critical for infant care. </a:t>
                      </a:r>
                      <a:r>
                        <a:rPr lang="en-GB" sz="1400" u="none" strike="noStrike" cap="none">
                          <a:solidFill>
                            <a:schemeClr val="dk1"/>
                          </a:solidFill>
                          <a:latin typeface="Times New Roman"/>
                          <a:ea typeface="Times New Roman"/>
                          <a:cs typeface="Times New Roman"/>
                          <a:sym typeface="Times New Roman"/>
                        </a:rPr>
                        <a:t>But this system doesn’t have cloud system to store data of each and every day automatically . </a:t>
                      </a:r>
                      <a:endParaRPr sz="1400" u="none" strike="noStrike" cap="none">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aphicFrame>
        <p:nvGraphicFramePr>
          <p:cNvPr id="85" name="Google Shape;85;p18"/>
          <p:cNvGraphicFramePr/>
          <p:nvPr/>
        </p:nvGraphicFramePr>
        <p:xfrm>
          <a:off x="152400" y="152400"/>
          <a:ext cx="3000000" cy="3000000"/>
        </p:xfrm>
        <a:graphic>
          <a:graphicData uri="http://schemas.openxmlformats.org/drawingml/2006/table">
            <a:tbl>
              <a:tblPr>
                <a:noFill/>
                <a:tableStyleId>{14D045CC-4CCA-44D8-A0F7-90E1C9FEC319}</a:tableStyleId>
              </a:tblPr>
              <a:tblGrid>
                <a:gridCol w="885825">
                  <a:extLst>
                    <a:ext uri="{9D8B030D-6E8A-4147-A177-3AD203B41FA5}">
                      <a16:colId xmlns:a16="http://schemas.microsoft.com/office/drawing/2014/main" val="20000"/>
                    </a:ext>
                  </a:extLst>
                </a:gridCol>
                <a:gridCol w="2771775">
                  <a:extLst>
                    <a:ext uri="{9D8B030D-6E8A-4147-A177-3AD203B41FA5}">
                      <a16:colId xmlns:a16="http://schemas.microsoft.com/office/drawing/2014/main" val="20001"/>
                    </a:ext>
                  </a:extLst>
                </a:gridCol>
                <a:gridCol w="1457325">
                  <a:extLst>
                    <a:ext uri="{9D8B030D-6E8A-4147-A177-3AD203B41FA5}">
                      <a16:colId xmlns:a16="http://schemas.microsoft.com/office/drawing/2014/main" val="20002"/>
                    </a:ext>
                  </a:extLst>
                </a:gridCol>
                <a:gridCol w="819150">
                  <a:extLst>
                    <a:ext uri="{9D8B030D-6E8A-4147-A177-3AD203B41FA5}">
                      <a16:colId xmlns:a16="http://schemas.microsoft.com/office/drawing/2014/main" val="20003"/>
                    </a:ext>
                  </a:extLst>
                </a:gridCol>
                <a:gridCol w="3219450">
                  <a:extLst>
                    <a:ext uri="{9D8B030D-6E8A-4147-A177-3AD203B41FA5}">
                      <a16:colId xmlns:a16="http://schemas.microsoft.com/office/drawing/2014/main" val="20004"/>
                    </a:ext>
                  </a:extLst>
                </a:gridCol>
              </a:tblGrid>
              <a:tr h="266700">
                <a:tc>
                  <a:txBody>
                    <a:bodyPr/>
                    <a:lstStyle/>
                    <a:p>
                      <a:pPr marL="0" marR="0" lvl="0" indent="0" algn="l" rtl="0">
                        <a:lnSpc>
                          <a:spcPct val="115000"/>
                        </a:lnSpc>
                        <a:spcBef>
                          <a:spcPts val="0"/>
                        </a:spcBef>
                        <a:spcAft>
                          <a:spcPts val="0"/>
                        </a:spcAft>
                        <a:buClr>
                          <a:srgbClr val="000000"/>
                        </a:buClr>
                        <a:buSzPts val="1400"/>
                        <a:buFont typeface="Arial"/>
                        <a:buNone/>
                      </a:pPr>
                      <a:r>
                        <a:rPr lang="en-GB" sz="1400" u="none" strike="noStrike" cap="none">
                          <a:latin typeface="Times New Roman"/>
                          <a:ea typeface="Times New Roman"/>
                          <a:cs typeface="Times New Roman"/>
                          <a:sym typeface="Times New Roman"/>
                        </a:rPr>
                        <a:t>Sno.</a:t>
                      </a:r>
                      <a:endParaRPr sz="1400" u="none" strike="noStrike" cap="none">
                        <a:latin typeface="Times New Roman"/>
                        <a:ea typeface="Times New Roman"/>
                        <a:cs typeface="Times New Roman"/>
                        <a:sym typeface="Times New Roman"/>
                      </a:endParaRPr>
                    </a:p>
                  </a:txBody>
                  <a:tcPr marL="91425" marR="91425" marT="91425" marB="91425"/>
                </a:tc>
                <a:tc>
                  <a:txBody>
                    <a:bodyPr/>
                    <a:lstStyle/>
                    <a:p>
                      <a:pPr marL="0" marR="0" lvl="0" indent="0" algn="l" rtl="0">
                        <a:lnSpc>
                          <a:spcPct val="115000"/>
                        </a:lnSpc>
                        <a:spcBef>
                          <a:spcPts val="0"/>
                        </a:spcBef>
                        <a:spcAft>
                          <a:spcPts val="0"/>
                        </a:spcAft>
                        <a:buClr>
                          <a:srgbClr val="000000"/>
                        </a:buClr>
                        <a:buSzPts val="1400"/>
                        <a:buFont typeface="Arial"/>
                        <a:buNone/>
                      </a:pPr>
                      <a:r>
                        <a:rPr lang="en-GB" sz="1400" u="none" strike="noStrike" cap="none">
                          <a:latin typeface="Times New Roman"/>
                          <a:ea typeface="Times New Roman"/>
                          <a:cs typeface="Times New Roman"/>
                          <a:sym typeface="Times New Roman"/>
                        </a:rPr>
                        <a:t>Title</a:t>
                      </a:r>
                      <a:endParaRPr sz="1400" u="none" strike="noStrike" cap="none">
                        <a:latin typeface="Times New Roman"/>
                        <a:ea typeface="Times New Roman"/>
                        <a:cs typeface="Times New Roman"/>
                        <a:sym typeface="Times New Roman"/>
                      </a:endParaRPr>
                    </a:p>
                  </a:txBody>
                  <a:tcPr marL="91425" marR="91425" marT="91425" marB="91425"/>
                </a:tc>
                <a:tc>
                  <a:txBody>
                    <a:bodyPr/>
                    <a:lstStyle/>
                    <a:p>
                      <a:pPr marL="0" marR="0" lvl="0" indent="0" algn="l" rtl="0">
                        <a:lnSpc>
                          <a:spcPct val="115000"/>
                        </a:lnSpc>
                        <a:spcBef>
                          <a:spcPts val="0"/>
                        </a:spcBef>
                        <a:spcAft>
                          <a:spcPts val="0"/>
                        </a:spcAft>
                        <a:buClr>
                          <a:srgbClr val="000000"/>
                        </a:buClr>
                        <a:buSzPts val="1400"/>
                        <a:buFont typeface="Arial"/>
                        <a:buNone/>
                      </a:pPr>
                      <a:r>
                        <a:rPr lang="en-GB" sz="1400" u="none" strike="noStrike" cap="none">
                          <a:latin typeface="Times New Roman"/>
                          <a:ea typeface="Times New Roman"/>
                          <a:cs typeface="Times New Roman"/>
                          <a:sym typeface="Times New Roman"/>
                        </a:rPr>
                        <a:t>Author</a:t>
                      </a:r>
                      <a:endParaRPr sz="1400" u="none" strike="noStrike" cap="none">
                        <a:latin typeface="Times New Roman"/>
                        <a:ea typeface="Times New Roman"/>
                        <a:cs typeface="Times New Roman"/>
                        <a:sym typeface="Times New Roman"/>
                      </a:endParaRPr>
                    </a:p>
                  </a:txBody>
                  <a:tcPr marL="91425" marR="91425" marT="91425" marB="91425"/>
                </a:tc>
                <a:tc>
                  <a:txBody>
                    <a:bodyPr/>
                    <a:lstStyle/>
                    <a:p>
                      <a:pPr marL="0" marR="0" lvl="0" indent="0" algn="l" rtl="0">
                        <a:lnSpc>
                          <a:spcPct val="115000"/>
                        </a:lnSpc>
                        <a:spcBef>
                          <a:spcPts val="0"/>
                        </a:spcBef>
                        <a:spcAft>
                          <a:spcPts val="0"/>
                        </a:spcAft>
                        <a:buClr>
                          <a:srgbClr val="000000"/>
                        </a:buClr>
                        <a:buSzPts val="1400"/>
                        <a:buFont typeface="Arial"/>
                        <a:buNone/>
                      </a:pPr>
                      <a:r>
                        <a:rPr lang="en-GB" sz="1400" u="none" strike="noStrike" cap="none">
                          <a:latin typeface="Times New Roman"/>
                          <a:ea typeface="Times New Roman"/>
                          <a:cs typeface="Times New Roman"/>
                          <a:sym typeface="Times New Roman"/>
                        </a:rPr>
                        <a:t>Year</a:t>
                      </a:r>
                      <a:endParaRPr sz="1400" u="none" strike="noStrike" cap="none">
                        <a:latin typeface="Times New Roman"/>
                        <a:ea typeface="Times New Roman"/>
                        <a:cs typeface="Times New Roman"/>
                        <a:sym typeface="Times New Roman"/>
                      </a:endParaRPr>
                    </a:p>
                  </a:txBody>
                  <a:tcPr marL="91425" marR="91425" marT="91425" marB="91425"/>
                </a:tc>
                <a:tc>
                  <a:txBody>
                    <a:bodyPr/>
                    <a:lstStyle/>
                    <a:p>
                      <a:pPr marL="0" marR="0" lvl="0" indent="0" algn="l" rtl="0">
                        <a:lnSpc>
                          <a:spcPct val="115000"/>
                        </a:lnSpc>
                        <a:spcBef>
                          <a:spcPts val="0"/>
                        </a:spcBef>
                        <a:spcAft>
                          <a:spcPts val="0"/>
                        </a:spcAft>
                        <a:buClr>
                          <a:srgbClr val="000000"/>
                        </a:buClr>
                        <a:buSzPts val="1400"/>
                        <a:buFont typeface="Arial"/>
                        <a:buNone/>
                      </a:pPr>
                      <a:r>
                        <a:rPr lang="en-GB" sz="1400" u="none" strike="noStrike" cap="none">
                          <a:latin typeface="Times New Roman"/>
                          <a:ea typeface="Times New Roman"/>
                          <a:cs typeface="Times New Roman"/>
                          <a:sym typeface="Times New Roman"/>
                        </a:rPr>
                        <a:t>Content</a:t>
                      </a:r>
                      <a:endParaRPr sz="1400" u="none" strike="noStrike" cap="none">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0"/>
                  </a:ext>
                </a:extLst>
              </a:tr>
              <a:tr h="4333875">
                <a:tc>
                  <a:txBody>
                    <a:bodyPr/>
                    <a:lstStyle/>
                    <a:p>
                      <a:pPr marL="0" marR="0" lvl="0" indent="0" algn="l" rtl="0">
                        <a:lnSpc>
                          <a:spcPct val="115000"/>
                        </a:lnSpc>
                        <a:spcBef>
                          <a:spcPts val="0"/>
                        </a:spcBef>
                        <a:spcAft>
                          <a:spcPts val="0"/>
                        </a:spcAft>
                        <a:buClr>
                          <a:srgbClr val="000000"/>
                        </a:buClr>
                        <a:buSzPts val="1400"/>
                        <a:buFont typeface="Arial"/>
                        <a:buNone/>
                      </a:pPr>
                      <a:r>
                        <a:rPr lang="en-GB" sz="1400" u="none" strike="noStrike" cap="none"/>
                        <a:t>3.</a:t>
                      </a:r>
                      <a:endParaRPr sz="1400" u="none" strike="noStrike" cap="none"/>
                    </a:p>
                  </a:txBody>
                  <a:tcPr marL="91425" marR="91425" marT="91425" marB="91425"/>
                </a:tc>
                <a:tc>
                  <a:txBody>
                    <a:bodyPr/>
                    <a:lstStyle/>
                    <a:p>
                      <a:pPr marL="0" marR="0" lvl="0" indent="0" algn="l" rtl="0">
                        <a:lnSpc>
                          <a:spcPct val="115000"/>
                        </a:lnSpc>
                        <a:spcBef>
                          <a:spcPts val="0"/>
                        </a:spcBef>
                        <a:spcAft>
                          <a:spcPts val="0"/>
                        </a:spcAft>
                        <a:buClr>
                          <a:srgbClr val="000000"/>
                        </a:buClr>
                        <a:buSzPts val="1400"/>
                        <a:buFont typeface="Arial"/>
                        <a:buNone/>
                      </a:pPr>
                      <a:r>
                        <a:rPr lang="en-GB" sz="1400" u="none" strike="noStrike" cap="none">
                          <a:latin typeface="Times New Roman"/>
                          <a:ea typeface="Times New Roman"/>
                          <a:cs typeface="Times New Roman"/>
                          <a:sym typeface="Times New Roman"/>
                        </a:rPr>
                        <a:t>AUTOMATIC EGG INCUBATOR USING IOT</a:t>
                      </a:r>
                      <a:endParaRPr sz="1400" u="none" strike="noStrike" cap="none">
                        <a:latin typeface="Times New Roman"/>
                        <a:ea typeface="Times New Roman"/>
                        <a:cs typeface="Times New Roman"/>
                        <a:sym typeface="Times New Roman"/>
                      </a:endParaRPr>
                    </a:p>
                  </a:txBody>
                  <a:tcPr marL="91425" marR="91425" marT="91425" marB="91425"/>
                </a:tc>
                <a:tc>
                  <a:txBody>
                    <a:bodyPr/>
                    <a:lstStyle/>
                    <a:p>
                      <a:pPr marL="0" marR="0" lvl="0" indent="0" algn="l" rtl="0">
                        <a:lnSpc>
                          <a:spcPct val="115000"/>
                        </a:lnSpc>
                        <a:spcBef>
                          <a:spcPts val="0"/>
                        </a:spcBef>
                        <a:spcAft>
                          <a:spcPts val="0"/>
                        </a:spcAft>
                        <a:buClr>
                          <a:srgbClr val="000000"/>
                        </a:buClr>
                        <a:buSzPts val="1400"/>
                        <a:buFont typeface="Arial"/>
                        <a:buNone/>
                      </a:pPr>
                      <a:r>
                        <a:rPr lang="en-GB" sz="1400" u="none" strike="noStrike" cap="none">
                          <a:latin typeface="Times New Roman"/>
                          <a:ea typeface="Times New Roman"/>
                          <a:cs typeface="Times New Roman"/>
                          <a:sym typeface="Times New Roman"/>
                        </a:rPr>
                        <a:t>•Mrs.K.Chitra</a:t>
                      </a:r>
                      <a:endParaRPr sz="1400" u="none" strike="noStrike" cap="none">
                        <a:latin typeface="Times New Roman"/>
                        <a:ea typeface="Times New Roman"/>
                        <a:cs typeface="Times New Roman"/>
                        <a:sym typeface="Times New Roman"/>
                      </a:endParaRPr>
                    </a:p>
                    <a:p>
                      <a:pPr marL="0" marR="0" lvl="0" indent="0" algn="l" rtl="0">
                        <a:lnSpc>
                          <a:spcPct val="115000"/>
                        </a:lnSpc>
                        <a:spcBef>
                          <a:spcPts val="0"/>
                        </a:spcBef>
                        <a:spcAft>
                          <a:spcPts val="0"/>
                        </a:spcAft>
                        <a:buClr>
                          <a:srgbClr val="000000"/>
                        </a:buClr>
                        <a:buSzPts val="1400"/>
                        <a:buFont typeface="Arial"/>
                        <a:buNone/>
                      </a:pPr>
                      <a:r>
                        <a:rPr lang="en-GB" sz="1400" u="none" strike="noStrike" cap="none">
                          <a:latin typeface="Times New Roman"/>
                          <a:ea typeface="Times New Roman"/>
                          <a:cs typeface="Times New Roman"/>
                          <a:sym typeface="Times New Roman"/>
                        </a:rPr>
                        <a:t>•Mrs.T.Kalpana</a:t>
                      </a:r>
                      <a:endParaRPr sz="1400" u="none" strike="noStrike" cap="none">
                        <a:latin typeface="Times New Roman"/>
                        <a:ea typeface="Times New Roman"/>
                        <a:cs typeface="Times New Roman"/>
                        <a:sym typeface="Times New Roman"/>
                      </a:endParaRPr>
                    </a:p>
                    <a:p>
                      <a:pPr marL="0" marR="0" lvl="0" indent="0" algn="l" rtl="0">
                        <a:lnSpc>
                          <a:spcPct val="115000"/>
                        </a:lnSpc>
                        <a:spcBef>
                          <a:spcPts val="0"/>
                        </a:spcBef>
                        <a:spcAft>
                          <a:spcPts val="0"/>
                        </a:spcAft>
                        <a:buClr>
                          <a:srgbClr val="000000"/>
                        </a:buClr>
                        <a:buSzPts val="1400"/>
                        <a:buFont typeface="Arial"/>
                        <a:buNone/>
                      </a:pPr>
                      <a:r>
                        <a:rPr lang="en-GB" sz="1400" u="none" strike="noStrike" cap="none">
                          <a:latin typeface="Times New Roman"/>
                          <a:ea typeface="Times New Roman"/>
                          <a:cs typeface="Times New Roman"/>
                          <a:sym typeface="Times New Roman"/>
                        </a:rPr>
                        <a:t>•Dr.M.Hemalatha</a:t>
                      </a:r>
                      <a:endParaRPr sz="1400" u="none" strike="noStrike" cap="none">
                        <a:latin typeface="Times New Roman"/>
                        <a:ea typeface="Times New Roman"/>
                        <a:cs typeface="Times New Roman"/>
                        <a:sym typeface="Times New Roman"/>
                      </a:endParaRPr>
                    </a:p>
                    <a:p>
                      <a:pPr marL="0" marR="0" lvl="0" indent="0" algn="l" rtl="0">
                        <a:lnSpc>
                          <a:spcPct val="115000"/>
                        </a:lnSpc>
                        <a:spcBef>
                          <a:spcPts val="0"/>
                        </a:spcBef>
                        <a:spcAft>
                          <a:spcPts val="0"/>
                        </a:spcAft>
                        <a:buClr>
                          <a:srgbClr val="000000"/>
                        </a:buClr>
                        <a:buSzPts val="1400"/>
                        <a:buFont typeface="Arial"/>
                        <a:buNone/>
                      </a:pPr>
                      <a:r>
                        <a:rPr lang="en-GB" sz="1400" u="none" strike="noStrike" cap="none">
                          <a:latin typeface="Times New Roman"/>
                          <a:ea typeface="Times New Roman"/>
                          <a:cs typeface="Times New Roman"/>
                          <a:sym typeface="Times New Roman"/>
                        </a:rPr>
                        <a:t>•Mr. S.Hari Vishnu</a:t>
                      </a:r>
                      <a:endParaRPr sz="1400" u="none" strike="noStrike" cap="none">
                        <a:latin typeface="Times New Roman"/>
                        <a:ea typeface="Times New Roman"/>
                        <a:cs typeface="Times New Roman"/>
                        <a:sym typeface="Times New Roman"/>
                      </a:endParaRPr>
                    </a:p>
                    <a:p>
                      <a:pPr marL="0" marR="0" lvl="0" indent="0" algn="l" rtl="0">
                        <a:lnSpc>
                          <a:spcPct val="115000"/>
                        </a:lnSpc>
                        <a:spcBef>
                          <a:spcPts val="0"/>
                        </a:spcBef>
                        <a:spcAft>
                          <a:spcPts val="0"/>
                        </a:spcAft>
                        <a:buClr>
                          <a:srgbClr val="000000"/>
                        </a:buClr>
                        <a:buSzPts val="1400"/>
                        <a:buFont typeface="Arial"/>
                        <a:buNone/>
                      </a:pPr>
                      <a:r>
                        <a:rPr lang="en-GB" sz="1400" u="none" strike="noStrike" cap="none">
                          <a:latin typeface="Times New Roman"/>
                          <a:ea typeface="Times New Roman"/>
                          <a:cs typeface="Times New Roman"/>
                          <a:sym typeface="Times New Roman"/>
                        </a:rPr>
                        <a:t>•Mr. K.Kishore</a:t>
                      </a:r>
                      <a:endParaRPr sz="1400" u="none" strike="noStrike" cap="none">
                        <a:latin typeface="Times New Roman"/>
                        <a:ea typeface="Times New Roman"/>
                        <a:cs typeface="Times New Roman"/>
                        <a:sym typeface="Times New Roman"/>
                      </a:endParaRPr>
                    </a:p>
                    <a:p>
                      <a:pPr marL="0" marR="0" lvl="0" indent="0" algn="l" rtl="0">
                        <a:lnSpc>
                          <a:spcPct val="115000"/>
                        </a:lnSpc>
                        <a:spcBef>
                          <a:spcPts val="0"/>
                        </a:spcBef>
                        <a:spcAft>
                          <a:spcPts val="0"/>
                        </a:spcAft>
                        <a:buClr>
                          <a:srgbClr val="000000"/>
                        </a:buClr>
                        <a:buSzPts val="1400"/>
                        <a:buFont typeface="Arial"/>
                        <a:buNone/>
                      </a:pPr>
                      <a:r>
                        <a:rPr lang="en-GB" sz="1400" u="none" strike="noStrike" cap="none">
                          <a:latin typeface="Times New Roman"/>
                          <a:ea typeface="Times New Roman"/>
                          <a:cs typeface="Times New Roman"/>
                          <a:sym typeface="Times New Roman"/>
                        </a:rPr>
                        <a:t>•Mr. K.Kishore</a:t>
                      </a:r>
                      <a:endParaRPr sz="1400" u="none" strike="noStrike" cap="none">
                        <a:latin typeface="Times New Roman"/>
                        <a:ea typeface="Times New Roman"/>
                        <a:cs typeface="Times New Roman"/>
                        <a:sym typeface="Times New Roman"/>
                      </a:endParaRPr>
                    </a:p>
                  </a:txBody>
                  <a:tcPr marL="91425" marR="91425" marT="91425" marB="91425"/>
                </a:tc>
                <a:tc>
                  <a:txBody>
                    <a:bodyPr/>
                    <a:lstStyle/>
                    <a:p>
                      <a:pPr marL="0" marR="0" lvl="0" indent="0" algn="l" rtl="0">
                        <a:lnSpc>
                          <a:spcPct val="115000"/>
                        </a:lnSpc>
                        <a:spcBef>
                          <a:spcPts val="0"/>
                        </a:spcBef>
                        <a:spcAft>
                          <a:spcPts val="0"/>
                        </a:spcAft>
                        <a:buClr>
                          <a:srgbClr val="000000"/>
                        </a:buClr>
                        <a:buSzPts val="1400"/>
                        <a:buFont typeface="Arial"/>
                        <a:buNone/>
                      </a:pPr>
                      <a:r>
                        <a:rPr lang="en-GB" sz="1400" u="none" strike="noStrike" cap="none">
                          <a:latin typeface="Times New Roman"/>
                          <a:ea typeface="Times New Roman"/>
                          <a:cs typeface="Times New Roman"/>
                          <a:sym typeface="Times New Roman"/>
                        </a:rPr>
                        <a:t>2023</a:t>
                      </a:r>
                      <a:endParaRPr sz="1400" u="none" strike="noStrike" cap="none">
                        <a:latin typeface="Times New Roman"/>
                        <a:ea typeface="Times New Roman"/>
                        <a:cs typeface="Times New Roman"/>
                        <a:sym typeface="Times New Roman"/>
                      </a:endParaRPr>
                    </a:p>
                  </a:txBody>
                  <a:tcPr marL="91425" marR="91425" marT="91425" marB="91425"/>
                </a:tc>
                <a:tc>
                  <a:txBody>
                    <a:bodyPr/>
                    <a:lstStyle/>
                    <a:p>
                      <a:pPr marL="0" marR="0" lvl="0" indent="0" algn="l" rtl="0">
                        <a:lnSpc>
                          <a:spcPct val="115000"/>
                        </a:lnSpc>
                        <a:spcBef>
                          <a:spcPts val="0"/>
                        </a:spcBef>
                        <a:spcAft>
                          <a:spcPts val="0"/>
                        </a:spcAft>
                        <a:buClr>
                          <a:srgbClr val="000000"/>
                        </a:buClr>
                        <a:buSzPts val="1400"/>
                        <a:buFont typeface="Arial"/>
                        <a:buNone/>
                      </a:pPr>
                      <a:r>
                        <a:rPr lang="en-GB" sz="1400" u="none" strike="noStrike" cap="none">
                          <a:latin typeface="Times New Roman"/>
                          <a:ea typeface="Times New Roman"/>
                          <a:cs typeface="Times New Roman"/>
                          <a:sym typeface="Times New Roman"/>
                        </a:rPr>
                        <a:t>An innovative egg incubator employing an Arduino microcontroller has been developed to enhance hatchability and accommodate large batches of eggs simultaneously. With automatic temperature, humidity, and egg-reversing capabilities, this system offers outstanding performance. Farmers can remotely monitor the incubator using GSM technology. </a:t>
                      </a:r>
                      <a:endParaRPr sz="1400" u="none" strike="noStrike" cap="none">
                        <a:latin typeface="Times New Roman"/>
                        <a:ea typeface="Times New Roman"/>
                        <a:cs typeface="Times New Roman"/>
                        <a:sym typeface="Times New Roman"/>
                      </a:endParaRPr>
                    </a:p>
                    <a:p>
                      <a:pPr marL="0" marR="0" lvl="0" indent="0" algn="l" rtl="0">
                        <a:lnSpc>
                          <a:spcPct val="115000"/>
                        </a:lnSpc>
                        <a:spcBef>
                          <a:spcPts val="0"/>
                        </a:spcBef>
                        <a:spcAft>
                          <a:spcPts val="0"/>
                        </a:spcAft>
                        <a:buClr>
                          <a:srgbClr val="000000"/>
                        </a:buClr>
                        <a:buSzPts val="1400"/>
                        <a:buFont typeface="Arial"/>
                        <a:buNone/>
                      </a:pPr>
                      <a:r>
                        <a:rPr lang="en-GB" sz="1400" u="none" strike="noStrike" cap="none">
                          <a:latin typeface="Times New Roman"/>
                          <a:ea typeface="Times New Roman"/>
                          <a:cs typeface="Times New Roman"/>
                          <a:sym typeface="Times New Roman"/>
                        </a:rPr>
                        <a:t>But this system doesn’t have cloud system to store data of each and every day automatically . </a:t>
                      </a:r>
                      <a:endParaRPr sz="1400" u="none" strike="noStrike" cap="none">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990"/>
              <a:buNone/>
            </a:pPr>
            <a:r>
              <a:rPr lang="en-GB" sz="3500">
                <a:latin typeface="Times New Roman"/>
                <a:ea typeface="Times New Roman"/>
                <a:cs typeface="Times New Roman"/>
                <a:sym typeface="Times New Roman"/>
              </a:rPr>
              <a:t>Standards Used </a:t>
            </a:r>
            <a:endParaRPr sz="3500">
              <a:latin typeface="Times New Roman"/>
              <a:ea typeface="Times New Roman"/>
              <a:cs typeface="Times New Roman"/>
              <a:sym typeface="Times New Roman"/>
            </a:endParaRPr>
          </a:p>
        </p:txBody>
      </p:sp>
      <p:sp>
        <p:nvSpPr>
          <p:cNvPr id="91" name="Google Shape;91;p19"/>
          <p:cNvSpPr txBox="1">
            <a:spLocks noGrp="1"/>
          </p:cNvSpPr>
          <p:nvPr>
            <p:ph type="body" idx="1"/>
          </p:nvPr>
        </p:nvSpPr>
        <p:spPr>
          <a:xfrm>
            <a:off x="311700" y="1152475"/>
            <a:ext cx="8520600" cy="3803100"/>
          </a:xfrm>
          <a:prstGeom prst="rect">
            <a:avLst/>
          </a:prstGeom>
          <a:noFill/>
          <a:ln>
            <a:noFill/>
          </a:ln>
        </p:spPr>
        <p:txBody>
          <a:bodyPr spcFirstLastPara="1" wrap="square" lIns="91425" tIns="91425" rIns="91425" bIns="91425" anchor="t" anchorCtr="0">
            <a:noAutofit/>
          </a:bodyPr>
          <a:lstStyle/>
          <a:p>
            <a:pPr marL="12700" lvl="0" indent="0" algn="just" rtl="0">
              <a:lnSpc>
                <a:spcPct val="143000"/>
              </a:lnSpc>
              <a:spcBef>
                <a:spcPts val="1000"/>
              </a:spcBef>
              <a:spcAft>
                <a:spcPts val="0"/>
              </a:spcAft>
              <a:buClr>
                <a:schemeClr val="dk1"/>
              </a:buClr>
              <a:buSzPts val="1018"/>
              <a:buFont typeface="Arial"/>
              <a:buNone/>
            </a:pPr>
            <a:r>
              <a:rPr lang="en-GB" sz="1465">
                <a:solidFill>
                  <a:schemeClr val="dk1"/>
                </a:solidFill>
                <a:latin typeface="Times New Roman"/>
                <a:ea typeface="Times New Roman"/>
                <a:cs typeface="Times New Roman"/>
                <a:sym typeface="Times New Roman"/>
              </a:rPr>
              <a:t>ISO/IEC 27001:2013 Information Security Management System: Since our project involves IoT and cloud connectivity, information security is crucial. ISO/IEC 27001 provides a framework for managing information security risks, protecting data confidentiality, integrity, and availability.</a:t>
            </a:r>
            <a:endParaRPr sz="1465">
              <a:solidFill>
                <a:schemeClr val="dk1"/>
              </a:solidFill>
              <a:latin typeface="Times New Roman"/>
              <a:ea typeface="Times New Roman"/>
              <a:cs typeface="Times New Roman"/>
              <a:sym typeface="Times New Roman"/>
            </a:endParaRPr>
          </a:p>
          <a:p>
            <a:pPr marL="12700" lvl="0" indent="0" algn="just" rtl="0">
              <a:lnSpc>
                <a:spcPct val="143000"/>
              </a:lnSpc>
              <a:spcBef>
                <a:spcPts val="1200"/>
              </a:spcBef>
              <a:spcAft>
                <a:spcPts val="0"/>
              </a:spcAft>
              <a:buClr>
                <a:schemeClr val="dk1"/>
              </a:buClr>
              <a:buSzPts val="1018"/>
              <a:buFont typeface="Arial"/>
              <a:buNone/>
            </a:pPr>
            <a:r>
              <a:rPr lang="en-GB" sz="1465">
                <a:solidFill>
                  <a:schemeClr val="dk1"/>
                </a:solidFill>
                <a:latin typeface="Times New Roman"/>
                <a:ea typeface="Times New Roman"/>
                <a:cs typeface="Times New Roman"/>
                <a:sym typeface="Times New Roman"/>
              </a:rPr>
              <a:t>IEEE Standards for IoT: Depending on the specific IoT technologies and protocols used in your project, referring to IEEE standards such as IEEE 802.15.4 (for low-rate wireless personal area networks) or IEEE 802.11 (Wi-Fi standards) can ensure compatibility, reliability, and security in IoT communications.  </a:t>
            </a:r>
            <a:endParaRPr sz="1465">
              <a:solidFill>
                <a:schemeClr val="dk1"/>
              </a:solidFill>
              <a:latin typeface="Times New Roman"/>
              <a:ea typeface="Times New Roman"/>
              <a:cs typeface="Times New Roman"/>
              <a:sym typeface="Times New Roman"/>
            </a:endParaRPr>
          </a:p>
          <a:p>
            <a:pPr marL="12700" lvl="0" indent="0" algn="just" rtl="0">
              <a:lnSpc>
                <a:spcPct val="143000"/>
              </a:lnSpc>
              <a:spcBef>
                <a:spcPts val="1200"/>
              </a:spcBef>
              <a:spcAft>
                <a:spcPts val="0"/>
              </a:spcAft>
              <a:buClr>
                <a:schemeClr val="dk1"/>
              </a:buClr>
              <a:buSzPts val="1018"/>
              <a:buFont typeface="Arial"/>
              <a:buNone/>
            </a:pPr>
            <a:br>
              <a:rPr lang="en-GB" sz="1465">
                <a:solidFill>
                  <a:schemeClr val="dk1"/>
                </a:solidFill>
                <a:latin typeface="Times New Roman"/>
                <a:ea typeface="Times New Roman"/>
                <a:cs typeface="Times New Roman"/>
                <a:sym typeface="Times New Roman"/>
              </a:rPr>
            </a:br>
            <a:r>
              <a:rPr lang="en-GB" sz="1465">
                <a:solidFill>
                  <a:schemeClr val="dk1"/>
                </a:solidFill>
                <a:latin typeface="Times New Roman"/>
                <a:ea typeface="Times New Roman"/>
                <a:cs typeface="Times New Roman"/>
                <a:sym typeface="Times New Roman"/>
              </a:rPr>
              <a:t>ISO 9001:2015 Quality Management System: Implementing a quality management system based on ISO 9001 standards can ensure that follows systematic processes for design, development, testing, and deployment. It focuses on meeting customer requirements, continuous improvement, and risk management.</a:t>
            </a:r>
            <a:endParaRPr sz="1465">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SzPts val="1018"/>
              <a:buNone/>
            </a:pPr>
            <a:endParaRPr sz="1465">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79875"/>
            <a:ext cx="85206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09392"/>
              <a:buNone/>
            </a:pPr>
            <a:r>
              <a:rPr lang="en-GB" sz="2844">
                <a:latin typeface="Times New Roman"/>
                <a:ea typeface="Times New Roman"/>
                <a:cs typeface="Times New Roman"/>
                <a:sym typeface="Times New Roman"/>
              </a:rPr>
              <a:t>EXISTING</a:t>
            </a:r>
            <a:r>
              <a:rPr lang="en-GB" sz="4400">
                <a:latin typeface="Times New Roman"/>
                <a:ea typeface="Times New Roman"/>
                <a:cs typeface="Times New Roman"/>
                <a:sym typeface="Times New Roman"/>
              </a:rPr>
              <a:t> </a:t>
            </a:r>
            <a:r>
              <a:rPr lang="en-GB" sz="3288">
                <a:latin typeface="Times New Roman"/>
                <a:ea typeface="Times New Roman"/>
                <a:cs typeface="Times New Roman"/>
                <a:sym typeface="Times New Roman"/>
              </a:rPr>
              <a:t>MODEL</a:t>
            </a:r>
            <a:endParaRPr sz="1687">
              <a:latin typeface="Times New Roman"/>
              <a:ea typeface="Times New Roman"/>
              <a:cs typeface="Times New Roman"/>
              <a:sym typeface="Times New Roman"/>
            </a:endParaRPr>
          </a:p>
        </p:txBody>
      </p:sp>
      <p:sp>
        <p:nvSpPr>
          <p:cNvPr id="97" name="Google Shape;97;p2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endParaRPr/>
          </a:p>
        </p:txBody>
      </p:sp>
      <p:pic>
        <p:nvPicPr>
          <p:cNvPr id="98" name="Google Shape;98;p20"/>
          <p:cNvPicPr preferRelativeResize="0"/>
          <p:nvPr/>
        </p:nvPicPr>
        <p:blipFill>
          <a:blip r:embed="rId3">
            <a:alphaModFix/>
          </a:blip>
          <a:stretch>
            <a:fillRect/>
          </a:stretch>
        </p:blipFill>
        <p:spPr>
          <a:xfrm>
            <a:off x="135625" y="908075"/>
            <a:ext cx="4538375" cy="3739124"/>
          </a:xfrm>
          <a:prstGeom prst="rect">
            <a:avLst/>
          </a:prstGeom>
          <a:noFill/>
          <a:ln>
            <a:noFill/>
          </a:ln>
        </p:spPr>
      </p:pic>
      <p:pic>
        <p:nvPicPr>
          <p:cNvPr id="99" name="Google Shape;99;p20"/>
          <p:cNvPicPr preferRelativeResize="0"/>
          <p:nvPr/>
        </p:nvPicPr>
        <p:blipFill>
          <a:blip r:embed="rId4">
            <a:alphaModFix/>
          </a:blip>
          <a:stretch>
            <a:fillRect/>
          </a:stretch>
        </p:blipFill>
        <p:spPr>
          <a:xfrm>
            <a:off x="4631025" y="1069451"/>
            <a:ext cx="4362300" cy="3577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990"/>
              <a:buNone/>
            </a:pPr>
            <a:r>
              <a:rPr lang="en-GB" sz="3359">
                <a:latin typeface="Times New Roman"/>
                <a:ea typeface="Times New Roman"/>
                <a:cs typeface="Times New Roman"/>
                <a:sym typeface="Times New Roman"/>
              </a:rPr>
              <a:t>Proposed IOT Based Solution </a:t>
            </a:r>
            <a:endParaRPr sz="1920">
              <a:latin typeface="Times New Roman"/>
              <a:ea typeface="Times New Roman"/>
              <a:cs typeface="Times New Roman"/>
              <a:sym typeface="Times New Roman"/>
            </a:endParaRPr>
          </a:p>
        </p:txBody>
      </p:sp>
      <p:sp>
        <p:nvSpPr>
          <p:cNvPr id="105" name="Google Shape;105;p2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fontScale="92500" lnSpcReduction="20000"/>
          </a:bodyPr>
          <a:lstStyle/>
          <a:p>
            <a:pPr marL="114300" lvl="0" indent="0" algn="just" rtl="0">
              <a:lnSpc>
                <a:spcPct val="90000"/>
              </a:lnSpc>
              <a:spcBef>
                <a:spcPts val="1000"/>
              </a:spcBef>
              <a:spcAft>
                <a:spcPts val="0"/>
              </a:spcAft>
              <a:buClr>
                <a:schemeClr val="dk1"/>
              </a:buClr>
              <a:buSzPct val="55000"/>
              <a:buFont typeface="Arial"/>
              <a:buNone/>
            </a:pPr>
            <a:r>
              <a:rPr lang="en-GB" sz="2000">
                <a:solidFill>
                  <a:schemeClr val="dk1"/>
                </a:solidFill>
                <a:latin typeface="Times New Roman"/>
                <a:ea typeface="Times New Roman"/>
                <a:cs typeface="Times New Roman"/>
                <a:sym typeface="Times New Roman"/>
              </a:rPr>
              <a:t>To ensure precise control and optimization of humidity and temperature, the proposed approach focuses on developing a model to calculate egg weight loss and make informed decisions for IoT-based incubation. </a:t>
            </a:r>
            <a:endParaRPr sz="2000">
              <a:solidFill>
                <a:schemeClr val="dk1"/>
              </a:solidFill>
              <a:latin typeface="Times New Roman"/>
              <a:ea typeface="Times New Roman"/>
              <a:cs typeface="Times New Roman"/>
              <a:sym typeface="Times New Roman"/>
            </a:endParaRPr>
          </a:p>
          <a:p>
            <a:pPr marL="114300" lvl="0" indent="0" algn="just" rtl="0">
              <a:lnSpc>
                <a:spcPct val="90000"/>
              </a:lnSpc>
              <a:spcBef>
                <a:spcPts val="1000"/>
              </a:spcBef>
              <a:spcAft>
                <a:spcPts val="0"/>
              </a:spcAft>
              <a:buClr>
                <a:schemeClr val="dk1"/>
              </a:buClr>
              <a:buSzPct val="55000"/>
              <a:buFont typeface="Arial"/>
              <a:buNone/>
            </a:pPr>
            <a:r>
              <a:rPr lang="en-GB" sz="2000">
                <a:solidFill>
                  <a:schemeClr val="dk1"/>
                </a:solidFill>
                <a:latin typeface="Times New Roman"/>
                <a:ea typeface="Times New Roman"/>
                <a:cs typeface="Times New Roman"/>
                <a:sym typeface="Times New Roman"/>
              </a:rPr>
              <a:t>Humidity levels within the incubation environment play a critical role in determining the rate of moisture loss from the eggs, consequently impacting their weight loss during incubation. </a:t>
            </a:r>
            <a:endParaRPr sz="2000">
              <a:solidFill>
                <a:schemeClr val="dk1"/>
              </a:solidFill>
              <a:latin typeface="Times New Roman"/>
              <a:ea typeface="Times New Roman"/>
              <a:cs typeface="Times New Roman"/>
              <a:sym typeface="Times New Roman"/>
            </a:endParaRPr>
          </a:p>
          <a:p>
            <a:pPr marL="114300" lvl="0" indent="0" algn="just" rtl="0">
              <a:lnSpc>
                <a:spcPct val="90000"/>
              </a:lnSpc>
              <a:spcBef>
                <a:spcPts val="1000"/>
              </a:spcBef>
              <a:spcAft>
                <a:spcPts val="0"/>
              </a:spcAft>
              <a:buClr>
                <a:schemeClr val="dk1"/>
              </a:buClr>
              <a:buSzPct val="55000"/>
              <a:buFont typeface="Arial"/>
              <a:buNone/>
            </a:pPr>
            <a:r>
              <a:rPr lang="en-GB" sz="2000">
                <a:solidFill>
                  <a:schemeClr val="dk1"/>
                </a:solidFill>
                <a:latin typeface="Times New Roman"/>
                <a:ea typeface="Times New Roman"/>
                <a:cs typeface="Times New Roman"/>
                <a:sym typeface="Times New Roman"/>
              </a:rPr>
              <a:t>Lower humidity levels can accelerate moisture loss, potentially leading to higher egg weight loss. Conversely, higher humidity levels can slow down the rate of weight loss. </a:t>
            </a:r>
            <a:endParaRPr sz="2000">
              <a:solidFill>
                <a:schemeClr val="dk1"/>
              </a:solidFill>
              <a:latin typeface="Times New Roman"/>
              <a:ea typeface="Times New Roman"/>
              <a:cs typeface="Times New Roman"/>
              <a:sym typeface="Times New Roman"/>
            </a:endParaRPr>
          </a:p>
          <a:p>
            <a:pPr marL="114300" lvl="0" indent="0" algn="just" rtl="0">
              <a:lnSpc>
                <a:spcPct val="90000"/>
              </a:lnSpc>
              <a:spcBef>
                <a:spcPts val="1000"/>
              </a:spcBef>
              <a:spcAft>
                <a:spcPts val="0"/>
              </a:spcAft>
              <a:buClr>
                <a:schemeClr val="dk1"/>
              </a:buClr>
              <a:buSzPct val="55000"/>
              <a:buFont typeface="Arial"/>
              <a:buNone/>
            </a:pPr>
            <a:r>
              <a:rPr lang="en-GB" sz="2000">
                <a:solidFill>
                  <a:schemeClr val="dk1"/>
                </a:solidFill>
                <a:latin typeface="Times New Roman"/>
                <a:ea typeface="Times New Roman"/>
                <a:cs typeface="Times New Roman"/>
                <a:sym typeface="Times New Roman"/>
              </a:rPr>
              <a:t>This can reduce the rate of embryo growth properly and not hatching properly , so proper monitor through cloud storage and managing it remotely can reduce this issue. The egg rotator helps to provide temperature equally to each portion of the egg to improve mortality rate of infants.</a:t>
            </a:r>
            <a:endParaRPr sz="20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1200"/>
              </a:spcAft>
              <a:buSzPct val="90000"/>
              <a:buNone/>
            </a:pP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3144</Words>
  <Application>Microsoft Macintosh PowerPoint</Application>
  <PresentationFormat>On-screen Show (16:9)</PresentationFormat>
  <Paragraphs>153</Paragraphs>
  <Slides>31</Slides>
  <Notes>31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Times New Roman</vt:lpstr>
      <vt:lpstr>Simple Light</vt:lpstr>
      <vt:lpstr>Cloud-Enabled IoT Based Home Incubation System</vt:lpstr>
      <vt:lpstr>ABSTRACT</vt:lpstr>
      <vt:lpstr>INTRODUCTION</vt:lpstr>
      <vt:lpstr>LITERATURE REVIEW</vt:lpstr>
      <vt:lpstr>PowerPoint Presentation</vt:lpstr>
      <vt:lpstr>PowerPoint Presentation</vt:lpstr>
      <vt:lpstr>Standards Used </vt:lpstr>
      <vt:lpstr>EXISTING MODEL</vt:lpstr>
      <vt:lpstr>Proposed IOT Based Solution </vt:lpstr>
      <vt:lpstr>Flow Diagram of the Model</vt:lpstr>
      <vt:lpstr> Block Diagram Of The Circuit</vt:lpstr>
      <vt:lpstr>Simulation </vt:lpstr>
      <vt:lpstr>Design Parameter</vt:lpstr>
      <vt:lpstr>Design Parameter</vt:lpstr>
      <vt:lpstr>HARDWARE REQUIREMENTS </vt:lpstr>
      <vt:lpstr>SOFTWARE AND WEBSITE USED </vt:lpstr>
      <vt:lpstr>PROBLEMS CAN BE FACED &amp; SOLVED </vt:lpstr>
      <vt:lpstr>METHODOLOGY</vt:lpstr>
      <vt:lpstr>Use of Egg Rotator </vt:lpstr>
      <vt:lpstr>ADVANTAGES</vt:lpstr>
      <vt:lpstr>PowerPoint Presentation</vt:lpstr>
      <vt:lpstr>RESULT </vt:lpstr>
      <vt:lpstr>PowerPoint Presentation</vt:lpstr>
      <vt:lpstr>Model Video </vt:lpstr>
      <vt:lpstr>PowerPoint Presentation</vt:lpstr>
      <vt:lpstr>PowerPoint Presentation</vt:lpstr>
      <vt:lpstr>PowerPoint Presentation</vt:lpstr>
      <vt:lpstr>PowerPoint Presentation</vt:lpstr>
      <vt:lpstr>Practical Applications and Real-World Implications</vt:lpstr>
      <vt:lpstr>CONCLUSION</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BORRA, UMESH</cp:lastModifiedBy>
  <cp:revision>1</cp:revision>
  <dcterms:modified xsi:type="dcterms:W3CDTF">2025-06-24T16:14:02Z</dcterms:modified>
</cp:coreProperties>
</file>